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9144000" cy="5143500"/>
  <p:notesSz cx="6858000" cy="9144000"/>
  <p:defaultTextStyle>
    <a:lvl1pPr defTabSz="457200">
      <a:defRPr>
        <a:latin typeface="+mn-lt"/>
        <a:ea typeface="+mn-ea"/>
        <a:cs typeface="+mn-cs"/>
        <a:sym typeface="Helvetica"/>
      </a:defRPr>
    </a:lvl1pPr>
    <a:lvl2pPr defTabSz="457200">
      <a:defRPr>
        <a:latin typeface="+mn-lt"/>
        <a:ea typeface="+mn-ea"/>
        <a:cs typeface="+mn-cs"/>
        <a:sym typeface="Helvetica"/>
      </a:defRPr>
    </a:lvl2pPr>
    <a:lvl3pPr defTabSz="457200">
      <a:defRPr>
        <a:latin typeface="+mn-lt"/>
        <a:ea typeface="+mn-ea"/>
        <a:cs typeface="+mn-cs"/>
        <a:sym typeface="Helvetica"/>
      </a:defRPr>
    </a:lvl3pPr>
    <a:lvl4pPr defTabSz="457200">
      <a:defRPr>
        <a:latin typeface="+mn-lt"/>
        <a:ea typeface="+mn-ea"/>
        <a:cs typeface="+mn-cs"/>
        <a:sym typeface="Helvetica"/>
      </a:defRPr>
    </a:lvl4pPr>
    <a:lvl5pPr defTabSz="457200">
      <a:defRPr>
        <a:latin typeface="+mn-lt"/>
        <a:ea typeface="+mn-ea"/>
        <a:cs typeface="+mn-cs"/>
        <a:sym typeface="Helvetica"/>
      </a:defRPr>
    </a:lvl5pPr>
    <a:lvl6pPr defTabSz="457200">
      <a:defRPr>
        <a:latin typeface="+mn-lt"/>
        <a:ea typeface="+mn-ea"/>
        <a:cs typeface="+mn-cs"/>
        <a:sym typeface="Helvetica"/>
      </a:defRPr>
    </a:lvl6pPr>
    <a:lvl7pPr defTabSz="457200">
      <a:defRPr>
        <a:latin typeface="+mn-lt"/>
        <a:ea typeface="+mn-ea"/>
        <a:cs typeface="+mn-cs"/>
        <a:sym typeface="Helvetica"/>
      </a:defRPr>
    </a:lvl7pPr>
    <a:lvl8pPr defTabSz="457200">
      <a:defRPr>
        <a:latin typeface="+mn-lt"/>
        <a:ea typeface="+mn-ea"/>
        <a:cs typeface="+mn-cs"/>
        <a:sym typeface="Helvetica"/>
      </a:defRPr>
    </a:lvl8pPr>
    <a:lvl9pPr defTabSz="457200">
      <a:defRPr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CCCD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2373B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2373B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2373B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6CACC"/>
          </a:solidFill>
        </a:fill>
      </a:tcStyle>
    </a:wholeTbl>
    <a:band2H>
      <a:tcTxStyle b="def" i="def"/>
      <a:tcStyle>
        <a:tcBdr/>
        <a:fill>
          <a:solidFill>
            <a:srgbClr val="F3E6E7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A0C2F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A0C2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A0C2F"/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BDBDB"/>
          </a:solidFill>
        </a:fill>
      </a:tcStyle>
    </a:wholeTbl>
    <a:band2H>
      <a:tcTxStyle b="def" i="def"/>
      <a:tcStyle>
        <a:tcBdr/>
        <a:fill>
          <a:solidFill>
            <a:srgbClr val="EEEEEE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2373B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2373B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99" name="Shape 49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8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377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body" idx="1"/>
          </p:nvPr>
        </p:nvSpPr>
        <p:spPr>
          <a:xfrm>
            <a:off x="903833" y="1997174"/>
            <a:ext cx="7524223" cy="304709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380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383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7" cy="992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7" cy="99253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Shape 386"/>
          <p:cNvSpPr/>
          <p:nvPr>
            <p:ph type="body" idx="1"/>
          </p:nvPr>
        </p:nvSpPr>
        <p:spPr>
          <a:xfrm>
            <a:off x="368118" y="3904541"/>
            <a:ext cx="6513977" cy="123896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91" name="Shape 3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92" name="Shape 39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395" name="Shape 395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96" name="Shape 396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39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398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01" name="Shape 401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4" name="Shape 404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405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Shape 406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09" name="Shape 4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10" name="Shape 410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3" name="Shape 4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14" name="Shape 414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17" name="Shape 417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18" name="Shape 418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21" name="Shape 421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22" name="Shape 422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25" name="Shape 425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28" name="Shape 428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29" name="Shape 429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2" name="Shape 432"/>
          <p:cNvSpPr/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43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Shape 434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7" name="Shape 437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38" name="Shape 438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43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Shape 440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8" name="Shape 48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448" name="Shape 448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49" name="Shape 449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45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Shape 451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54" name="Shape 454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57" name="Shape 457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58" name="Shape 458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61" name="Shape 4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62" name="Shape 462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65" name="Shape 4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66" name="Shape 466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69" name="Shape 469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70" name="Shape 470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73" name="Shape 473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74" name="Shape 474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2" name="Shape 52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77" name="Shape 477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80" name="Shape 480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81" name="Shape 481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4" name="Shape 484"/>
          <p:cNvSpPr/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485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9" name="Shape 489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90" name="Shape 490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49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Shape 492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56" name="Shape 56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59" name="Shape 59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60" name="Shape 60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3" name="Shape 63"/>
          <p:cNvSpPr/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64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" name="Shape 68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69" name="Shape 69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7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body" idx="1"/>
          </p:nvPr>
        </p:nvSpPr>
        <p:spPr>
          <a:xfrm>
            <a:off x="903833" y="1997174"/>
            <a:ext cx="7524223" cy="304709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11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79" name="Shape 79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0" name="Shape 80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8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8" name="Shape 88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93" name="Shape 93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96" name="Shape 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00" name="Shape 100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01" name="Shape 101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04" name="Shape 104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05" name="Shape 105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11" name="Shape 111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14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7" cy="992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5" name="Shape 115"/>
          <p:cNvSpPr/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1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0" name="Shape 120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21" name="Shape 121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2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131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body" idx="1"/>
          </p:nvPr>
        </p:nvSpPr>
        <p:spPr>
          <a:xfrm>
            <a:off x="903833" y="1997174"/>
            <a:ext cx="7524223" cy="304709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134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137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7" cy="992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7" cy="99253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>
            <p:ph type="body" idx="1"/>
          </p:nvPr>
        </p:nvSpPr>
        <p:spPr>
          <a:xfrm>
            <a:off x="368118" y="3904541"/>
            <a:ext cx="6513977" cy="123896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7" cy="99253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/>
          <p:nvPr>
            <p:ph type="body" idx="1"/>
          </p:nvPr>
        </p:nvSpPr>
        <p:spPr>
          <a:xfrm>
            <a:off x="368118" y="3904541"/>
            <a:ext cx="6513977" cy="123896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46" name="Shape 1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50" name="Shape 150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15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55" name="Shape 155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hape 158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15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64" name="Shape 164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68" name="Shape 168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71" name="Shape 171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72" name="Shape 172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75" name="Shape 175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76" name="Shape 176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79" name="Shape 179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82" name="Shape 182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83" name="Shape 183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6" name="Shape 186"/>
          <p:cNvSpPr/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8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1" name="Shape 191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92" name="Shape 192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9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202" name="Shape 202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03" name="Shape 203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204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08" name="Shape 208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11" name="Shape 211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12" name="Shape 212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16" name="Shape 216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19" name="Shape 2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20" name="Shape 220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2" name="Shape 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23" name="Shape 223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24" name="Shape 224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27" name="Shape 227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28" name="Shape 228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31" name="Shape 231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34" name="Shape 234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35" name="Shape 235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8" name="Shape 238"/>
          <p:cNvSpPr/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23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3" name="Shape 243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44" name="Shape 244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245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254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26" name="Shape 26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7" name="Shape 27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2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body" idx="1"/>
          </p:nvPr>
        </p:nvSpPr>
        <p:spPr>
          <a:xfrm>
            <a:off x="903833" y="1997174"/>
            <a:ext cx="7524223" cy="304709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257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260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7" cy="992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7" cy="99253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hape 263"/>
          <p:cNvSpPr/>
          <p:nvPr>
            <p:ph type="body" idx="1"/>
          </p:nvPr>
        </p:nvSpPr>
        <p:spPr>
          <a:xfrm>
            <a:off x="368118" y="3904541"/>
            <a:ext cx="6513977" cy="123896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68" name="Shape 2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69" name="Shape 26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272" name="Shape 272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73" name="Shape 273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274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78" name="Shape 278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1" name="Shape 281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28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86" name="Shape 2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87" name="Shape 287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90" name="Shape 2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91" name="Shape 291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94" name="Shape 294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95" name="Shape 295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98" name="Shape 298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99" name="Shape 299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02" name="Shape 302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05" name="Shape 305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06" name="Shape 306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9" name="Shape 309"/>
          <p:cNvSpPr/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31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hape 311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4" name="Shape 314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15" name="Shape 315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31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317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325" name="Shape 325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26" name="Shape 326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32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Shape 328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3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31" name="Shape 331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34" name="Shape 334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35" name="Shape 335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8" name="Shape 3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39" name="Shape 339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42" name="Shape 3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43" name="Shape 343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346" name="Shape 346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47" name="Shape 347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350" name="Shape 350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51" name="Shape 351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54" name="Shape 354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57" name="Shape 357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58" name="Shape 358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1" name="Shape 361"/>
          <p:cNvSpPr/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36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Shape 363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6" name="Shape 366"/>
          <p:cNvSpPr/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67" name="Shape 367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36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hape 369"/>
          <p:cNvSpPr/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5.xml"/><Relationship Id="rId58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7.xml"/><Relationship Id="rId60" Type="http://schemas.openxmlformats.org/officeDocument/2006/relationships/slideLayout" Target="../slideLayouts/slideLayout58.xml"/><Relationship Id="rId61" Type="http://schemas.openxmlformats.org/officeDocument/2006/relationships/slideLayout" Target="../slideLayouts/slideLayout59.xml"/><Relationship Id="rId62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2.xml"/><Relationship Id="rId65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4.xml"/><Relationship Id="rId67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6.xml"/><Relationship Id="rId69" Type="http://schemas.openxmlformats.org/officeDocument/2006/relationships/slideLayout" Target="../slideLayouts/slideLayout67.xml"/><Relationship Id="rId70" Type="http://schemas.openxmlformats.org/officeDocument/2006/relationships/slideLayout" Target="../slideLayouts/slideLayout68.xml"/><Relationship Id="rId71" Type="http://schemas.openxmlformats.org/officeDocument/2006/relationships/slideLayout" Target="../slideLayouts/slideLayout69.xml"/><Relationship Id="rId72" Type="http://schemas.openxmlformats.org/officeDocument/2006/relationships/slideLayout" Target="../slideLayouts/slideLayout70.xml"/><Relationship Id="rId73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3.xml"/><Relationship Id="rId76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5.xml"/><Relationship Id="rId78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7.xml"/><Relationship Id="rId80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79.xml"/><Relationship Id="rId82" Type="http://schemas.openxmlformats.org/officeDocument/2006/relationships/slideLayout" Target="../slideLayouts/slideLayout80.xml"/><Relationship Id="rId83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82.xml"/><Relationship Id="rId85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4.xml"/><Relationship Id="rId87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6.xml"/><Relationship Id="rId89" Type="http://schemas.openxmlformats.org/officeDocument/2006/relationships/slideLayout" Target="../slideLayouts/slideLayout87.xml"/><Relationship Id="rId90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89.xml"/><Relationship Id="rId92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1.xml"/><Relationship Id="rId94" Type="http://schemas.openxmlformats.org/officeDocument/2006/relationships/slideLayout" Target="../slideLayouts/slideLayout92.xml"/><Relationship Id="rId95" Type="http://schemas.openxmlformats.org/officeDocument/2006/relationships/slideLayout" Target="../slideLayouts/slideLayout93.xml"/><Relationship Id="rId96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5.xml"/><Relationship Id="rId98" Type="http://schemas.openxmlformats.org/officeDocument/2006/relationships/slideLayout" Target="../slideLayouts/slideLayout96.xml"/><Relationship Id="rId99" Type="http://schemas.openxmlformats.org/officeDocument/2006/relationships/slideLayout" Target="../slideLayouts/slideLayout97.xml"/><Relationship Id="rId100" Type="http://schemas.openxmlformats.org/officeDocument/2006/relationships/slideLayout" Target="../slideLayouts/slideLayout98.xml"/><Relationship Id="rId101" Type="http://schemas.openxmlformats.org/officeDocument/2006/relationships/slideLayout" Target="../slideLayouts/slideLayout99.xml"/><Relationship Id="rId102" Type="http://schemas.openxmlformats.org/officeDocument/2006/relationships/slideLayout" Target="../slideLayouts/slideLayout100.xml"/><Relationship Id="rId103" Type="http://schemas.openxmlformats.org/officeDocument/2006/relationships/slideLayout" Target="../slideLayouts/slideLayout101.xml"/><Relationship Id="rId104" Type="http://schemas.openxmlformats.org/officeDocument/2006/relationships/slideLayout" Target="../slideLayouts/slideLayout102.xml"/><Relationship Id="rId105" Type="http://schemas.openxmlformats.org/officeDocument/2006/relationships/slideLayout" Target="../slideLayouts/slideLayout103.xml"/><Relationship Id="rId106" Type="http://schemas.openxmlformats.org/officeDocument/2006/relationships/slideLayout" Target="../slideLayouts/slideLayout104.xml"/><Relationship Id="rId107" Type="http://schemas.openxmlformats.org/officeDocument/2006/relationships/slideLayout" Target="../slideLayouts/slideLayout105.xml"/><Relationship Id="rId108" Type="http://schemas.openxmlformats.org/officeDocument/2006/relationships/slideLayout" Target="../slideLayouts/slideLayout106.xml"/><Relationship Id="rId109" Type="http://schemas.openxmlformats.org/officeDocument/2006/relationships/slideLayout" Target="../slideLayouts/slideLayout107.xml"/><Relationship Id="rId110" Type="http://schemas.openxmlformats.org/officeDocument/2006/relationships/slideLayout" Target="../slideLayouts/slideLayout108.xml"/><Relationship Id="rId111" Type="http://schemas.openxmlformats.org/officeDocument/2006/relationships/slideLayout" Target="../slideLayouts/slideLayout109.xml"/><Relationship Id="rId112" Type="http://schemas.openxmlformats.org/officeDocument/2006/relationships/slideLayout" Target="../slideLayouts/slideLayout110.xml"/><Relationship Id="rId113" Type="http://schemas.openxmlformats.org/officeDocument/2006/relationships/slideLayout" Target="../slideLayouts/slideLayout111.xml"/><Relationship Id="rId114" Type="http://schemas.openxmlformats.org/officeDocument/2006/relationships/slideLayout" Target="../slideLayouts/slideLayout112.xml"/><Relationship Id="rId115" Type="http://schemas.openxmlformats.org/officeDocument/2006/relationships/slideLayout" Target="../slideLayouts/slideLayout113.xml"/><Relationship Id="rId116" Type="http://schemas.openxmlformats.org/officeDocument/2006/relationships/slideLayout" Target="../slideLayouts/slideLayout114.xml"/><Relationship Id="rId117" Type="http://schemas.openxmlformats.org/officeDocument/2006/relationships/slideLayout" Target="../slideLayouts/slideLayout115.xml"/><Relationship Id="rId118" Type="http://schemas.openxmlformats.org/officeDocument/2006/relationships/slideLayout" Target="../slideLayouts/slideLayout116.xml"/><Relationship Id="rId119" Type="http://schemas.openxmlformats.org/officeDocument/2006/relationships/slideLayout" Target="../slideLayouts/slideLayout117.xml"/><Relationship Id="rId120" Type="http://schemas.openxmlformats.org/officeDocument/2006/relationships/slideLayout" Target="../slideLayouts/slideLayout118.xml"/><Relationship Id="rId121" Type="http://schemas.openxmlformats.org/officeDocument/2006/relationships/slideLayout" Target="../slideLayouts/slideLayout119.xml"/><Relationship Id="rId122" Type="http://schemas.openxmlformats.org/officeDocument/2006/relationships/slideLayout" Target="../slideLayouts/slideLayout120.xml"/><Relationship Id="rId123" Type="http://schemas.openxmlformats.org/officeDocument/2006/relationships/slideLayout" Target="../slideLayouts/slideLayout121.xml"/><Relationship Id="rId124" Type="http://schemas.openxmlformats.org/officeDocument/2006/relationships/slideLayout" Target="../slideLayouts/slideLayout122.xml"/><Relationship Id="rId125" Type="http://schemas.openxmlformats.org/officeDocument/2006/relationships/slideLayout" Target="../slideLayouts/slideLayout123.xml"/><Relationship Id="rId126" Type="http://schemas.openxmlformats.org/officeDocument/2006/relationships/slideLayout" Target="../slideLayouts/slideLayout124.xml"/><Relationship Id="rId127" Type="http://schemas.openxmlformats.org/officeDocument/2006/relationships/slideLayout" Target="../slideLayouts/slideLayout125.xml"/><Relationship Id="rId128" Type="http://schemas.openxmlformats.org/officeDocument/2006/relationships/slideLayout" Target="../slideLayouts/slideLayout126.xml"/><Relationship Id="rId129" Type="http://schemas.openxmlformats.org/officeDocument/2006/relationships/slideLayout" Target="../slideLayouts/slideLayout127.xml"/><Relationship Id="rId130" Type="http://schemas.openxmlformats.org/officeDocument/2006/relationships/slideLayout" Target="../slideLayouts/slideLayout128.xml"/><Relationship Id="rId131" Type="http://schemas.openxmlformats.org/officeDocument/2006/relationships/slideLayout" Target="../slideLayouts/slideLayout129.xml"/><Relationship Id="rId132" Type="http://schemas.openxmlformats.org/officeDocument/2006/relationships/slideLayout" Target="../slideLayouts/slideLayout130.xml"/><Relationship Id="rId133" Type="http://schemas.openxmlformats.org/officeDocument/2006/relationships/slideLayout" Target="../slideLayouts/slideLayout131.xml"/><Relationship Id="rId134" Type="http://schemas.openxmlformats.org/officeDocument/2006/relationships/slideLayout" Target="../slideLayouts/slideLayout132.xml"/><Relationship Id="rId135" Type="http://schemas.openxmlformats.org/officeDocument/2006/relationships/slideLayout" Target="../slideLayouts/slideLayout133.xml"/><Relationship Id="rId136" Type="http://schemas.openxmlformats.org/officeDocument/2006/relationships/slideLayout" Target="../slideLayouts/slideLayout134.xml"/><Relationship Id="rId137" Type="http://schemas.openxmlformats.org/officeDocument/2006/relationships/slideLayout" Target="../slideLayouts/slideLayout135.xml"/><Relationship Id="rId138" Type="http://schemas.openxmlformats.org/officeDocument/2006/relationships/slideLayout" Target="../slideLayouts/slideLayout13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body" idx="1"/>
          </p:nvPr>
        </p:nvSpPr>
        <p:spPr>
          <a:xfrm>
            <a:off x="341087" y="1161142"/>
            <a:ext cx="8364764" cy="3982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320978" y="243756"/>
            <a:ext cx="8593212" cy="917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6553200" y="4797742"/>
            <a:ext cx="2053884" cy="35066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  <p:sldLayoutId id="2147483701" r:id="rId55"/>
    <p:sldLayoutId id="2147483702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708" r:id="rId62"/>
    <p:sldLayoutId id="2147483709" r:id="rId63"/>
    <p:sldLayoutId id="2147483710" r:id="rId64"/>
    <p:sldLayoutId id="2147483711" r:id="rId65"/>
    <p:sldLayoutId id="2147483712" r:id="rId66"/>
    <p:sldLayoutId id="2147483713" r:id="rId67"/>
    <p:sldLayoutId id="2147483714" r:id="rId68"/>
    <p:sldLayoutId id="2147483715" r:id="rId69"/>
    <p:sldLayoutId id="2147483716" r:id="rId70"/>
    <p:sldLayoutId id="2147483717" r:id="rId71"/>
    <p:sldLayoutId id="2147483718" r:id="rId72"/>
    <p:sldLayoutId id="2147483719" r:id="rId73"/>
    <p:sldLayoutId id="2147483720" r:id="rId74"/>
    <p:sldLayoutId id="2147483721" r:id="rId75"/>
    <p:sldLayoutId id="2147483722" r:id="rId76"/>
    <p:sldLayoutId id="2147483723" r:id="rId77"/>
    <p:sldLayoutId id="2147483724" r:id="rId78"/>
    <p:sldLayoutId id="2147483725" r:id="rId79"/>
    <p:sldLayoutId id="2147483726" r:id="rId80"/>
    <p:sldLayoutId id="2147483727" r:id="rId81"/>
    <p:sldLayoutId id="2147483728" r:id="rId82"/>
    <p:sldLayoutId id="2147483729" r:id="rId83"/>
    <p:sldLayoutId id="2147483730" r:id="rId84"/>
    <p:sldLayoutId id="2147483731" r:id="rId85"/>
    <p:sldLayoutId id="2147483732" r:id="rId86"/>
    <p:sldLayoutId id="2147483733" r:id="rId87"/>
    <p:sldLayoutId id="2147483734" r:id="rId88"/>
    <p:sldLayoutId id="2147483735" r:id="rId89"/>
    <p:sldLayoutId id="2147483736" r:id="rId90"/>
    <p:sldLayoutId id="2147483737" r:id="rId91"/>
    <p:sldLayoutId id="2147483738" r:id="rId92"/>
    <p:sldLayoutId id="2147483739" r:id="rId93"/>
    <p:sldLayoutId id="2147483740" r:id="rId94"/>
    <p:sldLayoutId id="2147483741" r:id="rId95"/>
    <p:sldLayoutId id="2147483742" r:id="rId96"/>
    <p:sldLayoutId id="2147483743" r:id="rId97"/>
    <p:sldLayoutId id="2147483744" r:id="rId98"/>
    <p:sldLayoutId id="2147483745" r:id="rId99"/>
    <p:sldLayoutId id="2147483746" r:id="rId100"/>
    <p:sldLayoutId id="2147483747" r:id="rId101"/>
    <p:sldLayoutId id="2147483748" r:id="rId102"/>
    <p:sldLayoutId id="2147483749" r:id="rId103"/>
    <p:sldLayoutId id="2147483750" r:id="rId104"/>
    <p:sldLayoutId id="2147483751" r:id="rId105"/>
    <p:sldLayoutId id="2147483752" r:id="rId106"/>
    <p:sldLayoutId id="2147483753" r:id="rId107"/>
    <p:sldLayoutId id="2147483754" r:id="rId108"/>
    <p:sldLayoutId id="2147483755" r:id="rId109"/>
    <p:sldLayoutId id="2147483756" r:id="rId110"/>
    <p:sldLayoutId id="2147483757" r:id="rId111"/>
    <p:sldLayoutId id="2147483758" r:id="rId112"/>
    <p:sldLayoutId id="2147483759" r:id="rId113"/>
    <p:sldLayoutId id="2147483760" r:id="rId114"/>
    <p:sldLayoutId id="2147483761" r:id="rId115"/>
    <p:sldLayoutId id="2147483762" r:id="rId116"/>
    <p:sldLayoutId id="2147483763" r:id="rId117"/>
    <p:sldLayoutId id="2147483764" r:id="rId118"/>
    <p:sldLayoutId id="2147483765" r:id="rId119"/>
    <p:sldLayoutId id="2147483766" r:id="rId120"/>
    <p:sldLayoutId id="2147483767" r:id="rId121"/>
    <p:sldLayoutId id="2147483768" r:id="rId122"/>
    <p:sldLayoutId id="2147483769" r:id="rId123"/>
    <p:sldLayoutId id="2147483770" r:id="rId124"/>
    <p:sldLayoutId id="2147483771" r:id="rId125"/>
    <p:sldLayoutId id="2147483772" r:id="rId126"/>
    <p:sldLayoutId id="2147483773" r:id="rId127"/>
    <p:sldLayoutId id="2147483774" r:id="rId128"/>
    <p:sldLayoutId id="2147483775" r:id="rId129"/>
    <p:sldLayoutId id="2147483776" r:id="rId130"/>
    <p:sldLayoutId id="2147483777" r:id="rId131"/>
    <p:sldLayoutId id="2147483778" r:id="rId132"/>
    <p:sldLayoutId id="2147483779" r:id="rId133"/>
    <p:sldLayoutId id="2147483780" r:id="rId134"/>
    <p:sldLayoutId id="2147483781" r:id="rId135"/>
    <p:sldLayoutId id="2147483782" r:id="rId136"/>
    <p:sldLayoutId id="2147483783" r:id="rId137"/>
    <p:sldLayoutId id="2147483784" r:id="rId138"/>
  </p:sldLayoutIdLst>
  <p:transition spd="med" advClick="1"/>
  <p:txStyles>
    <p:titleStyle>
      <a:lvl1pPr defTabSz="457200">
        <a:defRPr b="1" sz="2400">
          <a:latin typeface="Arial"/>
          <a:ea typeface="Arial"/>
          <a:cs typeface="Arial"/>
          <a:sym typeface="Arial"/>
        </a:defRPr>
      </a:lvl1pPr>
      <a:lvl2pPr defTabSz="457200">
        <a:defRPr b="1" sz="2400">
          <a:latin typeface="Arial"/>
          <a:ea typeface="Arial"/>
          <a:cs typeface="Arial"/>
          <a:sym typeface="Arial"/>
        </a:defRPr>
      </a:lvl2pPr>
      <a:lvl3pPr defTabSz="457200">
        <a:defRPr b="1" sz="2400">
          <a:latin typeface="Arial"/>
          <a:ea typeface="Arial"/>
          <a:cs typeface="Arial"/>
          <a:sym typeface="Arial"/>
        </a:defRPr>
      </a:lvl3pPr>
      <a:lvl4pPr defTabSz="457200">
        <a:defRPr b="1" sz="2400">
          <a:latin typeface="Arial"/>
          <a:ea typeface="Arial"/>
          <a:cs typeface="Arial"/>
          <a:sym typeface="Arial"/>
        </a:defRPr>
      </a:lvl4pPr>
      <a:lvl5pPr defTabSz="457200">
        <a:defRPr b="1" sz="2400">
          <a:latin typeface="Arial"/>
          <a:ea typeface="Arial"/>
          <a:cs typeface="Arial"/>
          <a:sym typeface="Arial"/>
        </a:defRPr>
      </a:lvl5pPr>
      <a:lvl6pPr defTabSz="457200">
        <a:defRPr b="1" sz="2400">
          <a:latin typeface="Arial"/>
          <a:ea typeface="Arial"/>
          <a:cs typeface="Arial"/>
          <a:sym typeface="Arial"/>
        </a:defRPr>
      </a:lvl6pPr>
      <a:lvl7pPr defTabSz="457200">
        <a:defRPr b="1" sz="2400">
          <a:latin typeface="Arial"/>
          <a:ea typeface="Arial"/>
          <a:cs typeface="Arial"/>
          <a:sym typeface="Arial"/>
        </a:defRPr>
      </a:lvl7pPr>
      <a:lvl8pPr defTabSz="457200">
        <a:defRPr b="1" sz="2400">
          <a:latin typeface="Arial"/>
          <a:ea typeface="Arial"/>
          <a:cs typeface="Arial"/>
          <a:sym typeface="Arial"/>
        </a:defRPr>
      </a:lvl8pPr>
      <a:lvl9pPr defTabSz="457200">
        <a:defRPr b="1" sz="2400">
          <a:latin typeface="Arial"/>
          <a:ea typeface="Arial"/>
          <a:cs typeface="Arial"/>
          <a:sym typeface="Arial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latin typeface="Arial"/>
          <a:ea typeface="Arial"/>
          <a:cs typeface="Arial"/>
          <a:sym typeface="Arial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9pPr>
    </p:bodyStyle>
    <p:otherStyle>
      <a:lvl1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1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image" Target="../media/image1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8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type="body" idx="1"/>
          </p:nvPr>
        </p:nvSpPr>
        <p:spPr>
          <a:xfrm>
            <a:off x="5127622" y="1210732"/>
            <a:ext cx="4016378" cy="49614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/>
            </a:pPr>
            <a:r>
              <a:rPr b="1" sz="2400"/>
              <a:t>Supro</a:t>
            </a:r>
          </a:p>
        </p:txBody>
      </p:sp>
      <p:sp>
        <p:nvSpPr>
          <p:cNvPr id="502" name="Shape 502"/>
          <p:cNvSpPr/>
          <p:nvPr/>
        </p:nvSpPr>
        <p:spPr>
          <a:xfrm>
            <a:off x="5127622" y="1735951"/>
            <a:ext cx="4016378" cy="467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 algn="ctr">
              <a:spcBef>
                <a:spcPts val="200"/>
              </a:spcBef>
            </a:pPr>
            <a:r>
              <a:rPr sz="1200">
                <a:latin typeface="Arial"/>
                <a:ea typeface="Arial"/>
                <a:cs typeface="Arial"/>
                <a:sym typeface="Arial"/>
              </a:rPr>
              <a:t>Final Presentation by: Brian Hoang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>
              <a:spcBef>
                <a:spcPts val="200"/>
              </a:spcBef>
            </a:pPr>
            <a:r>
              <a:rPr sz="1200">
                <a:latin typeface="Arial"/>
                <a:ea typeface="Arial"/>
                <a:cs typeface="Arial"/>
                <a:sym typeface="Arial"/>
              </a:rPr>
              <a:t>&amp; Chris Villegas</a:t>
            </a:r>
          </a:p>
        </p:txBody>
      </p:sp>
      <p:pic>
        <p:nvPicPr>
          <p:cNvPr id="503" name="image3.png" descr="D2010_0210_alt-v1rgb.png"/>
          <p:cNvPicPr/>
          <p:nvPr/>
        </p:nvPicPr>
        <p:blipFill>
          <a:blip r:embed="rId2">
            <a:extLst/>
          </a:blip>
          <a:srcRect l="25029" t="41706" r="25790" b="4521"/>
          <a:stretch>
            <a:fillRect/>
          </a:stretch>
        </p:blipFill>
        <p:spPr>
          <a:xfrm>
            <a:off x="-2" y="-2"/>
            <a:ext cx="5140477" cy="5143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38124" indent="-238124">
              <a:spcBef>
                <a:spcPts val="400"/>
              </a:spcBef>
              <a:defRPr sz="1800"/>
            </a:pPr>
            <a:r>
              <a:rPr sz="2000"/>
              <a:t>Running several threads is similar to running several different programs concurrently, but with the following benefits – </a:t>
            </a:r>
          </a:p>
          <a:p>
            <a:pPr lvl="1" marL="602342" indent="-145142">
              <a:spcBef>
                <a:spcPts val="300"/>
              </a:spcBef>
              <a:buFont typeface="Wingdings"/>
              <a:buChar char="➢"/>
              <a:defRPr sz="1800"/>
            </a:pPr>
            <a:r>
              <a:rPr sz="1600"/>
              <a:t>Multiple threads within a process share the same data space with the main thread</a:t>
            </a:r>
            <a:r>
              <a:rPr sz="1600"/>
              <a:t> making for easier communication with each other. </a:t>
            </a:r>
            <a:endParaRPr sz="2800"/>
          </a:p>
          <a:p>
            <a:pPr lvl="1" marL="602342" indent="-145142">
              <a:spcBef>
                <a:spcPts val="300"/>
              </a:spcBef>
              <a:buFont typeface="Wingdings"/>
              <a:buChar char="➢"/>
              <a:defRPr sz="1800"/>
            </a:pPr>
            <a:r>
              <a:rPr sz="1600"/>
              <a:t>Threads do not require as much memory usage as processes. </a:t>
            </a:r>
            <a:endParaRPr sz="2800"/>
          </a:p>
          <a:p>
            <a:pPr lvl="0" marL="238124" indent="-238124">
              <a:spcBef>
                <a:spcPts val="400"/>
              </a:spcBef>
              <a:defRPr sz="1800"/>
            </a:pPr>
            <a:r>
              <a:rPr sz="2000"/>
              <a:t>Python has a Threading Module that provides high-level support for threads</a:t>
            </a:r>
          </a:p>
          <a:p>
            <a:pPr lvl="0" marL="238124" indent="-238124">
              <a:spcBef>
                <a:spcPts val="400"/>
              </a:spcBef>
              <a:defRPr sz="1800"/>
            </a:pPr>
            <a:r>
              <a:rPr sz="2000"/>
              <a:t>The threading module has a Thread class that implements threading </a:t>
            </a:r>
          </a:p>
          <a:p>
            <a:pPr lvl="0" marL="238124" indent="-238124">
              <a:spcBef>
                <a:spcPts val="400"/>
              </a:spcBef>
              <a:defRPr sz="1800"/>
            </a:pPr>
            <a:r>
              <a:rPr sz="2000"/>
              <a:t>We use the run() method from the Thread class which will execute the thread activity.</a:t>
            </a:r>
          </a:p>
        </p:txBody>
      </p:sp>
      <p:sp>
        <p:nvSpPr>
          <p:cNvPr id="549" name="Shape 549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Python Multithreaded Programming</a:t>
            </a:r>
          </a:p>
        </p:txBody>
      </p:sp>
      <p:sp>
        <p:nvSpPr>
          <p:cNvPr id="550" name="Shape 550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551" name="Shape 551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spcBef>
                <a:spcPts val="500"/>
              </a:spcBef>
              <a:defRPr sz="1800"/>
            </a:pPr>
            <a:r>
              <a:rPr sz="2400"/>
              <a:t>The Queue module allows you to create a new queue object that can hold a specific number of items. 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We use these following methods to control the Queue:</a:t>
            </a:r>
            <a:endParaRPr sz="2400"/>
          </a:p>
          <a:p>
            <a:pPr lvl="1" marL="683985" indent="-226785">
              <a:spcBef>
                <a:spcPts val="400"/>
              </a:spcBef>
              <a:defRPr sz="1800"/>
            </a:pPr>
            <a:r>
              <a:rPr b="1" sz="2000"/>
              <a:t>put():</a:t>
            </a:r>
            <a:r>
              <a:rPr sz="2000"/>
              <a:t> adds items to a queue</a:t>
            </a:r>
            <a:endParaRPr sz="2800"/>
          </a:p>
          <a:p>
            <a:pPr lvl="1" marL="683985" indent="-226785">
              <a:spcBef>
                <a:spcPts val="400"/>
              </a:spcBef>
              <a:defRPr sz="1800"/>
            </a:pPr>
            <a:r>
              <a:rPr b="1" sz="2000"/>
              <a:t>empty():</a:t>
            </a:r>
            <a:r>
              <a:rPr sz="2000"/>
              <a:t> returns True if queue is empty; otherwise, False  </a:t>
            </a:r>
            <a:endParaRPr sz="2800"/>
          </a:p>
          <a:p>
            <a:pPr lvl="1" marL="683985" indent="-226785">
              <a:spcBef>
                <a:spcPts val="400"/>
              </a:spcBef>
              <a:defRPr sz="1800"/>
            </a:pPr>
            <a:r>
              <a:rPr b="1" sz="2000"/>
              <a:t>get()</a:t>
            </a:r>
            <a:r>
              <a:rPr sz="2000"/>
              <a:t>: removes and returns an item from the queue</a:t>
            </a:r>
          </a:p>
        </p:txBody>
      </p:sp>
      <p:sp>
        <p:nvSpPr>
          <p:cNvPr id="554" name="Shape 554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Python Multithreaded Queue</a:t>
            </a:r>
          </a:p>
        </p:txBody>
      </p:sp>
      <p:sp>
        <p:nvSpPr>
          <p:cNvPr id="555" name="Shape 555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556" name="Shape 556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type="body" idx="1"/>
          </p:nvPr>
        </p:nvSpPr>
        <p:spPr>
          <a:xfrm>
            <a:off x="435201" y="914626"/>
            <a:ext cx="8364765" cy="375189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spcBef>
                <a:spcPts val="500"/>
              </a:spcBef>
              <a:defRPr sz="1800"/>
            </a:pPr>
            <a:r>
              <a:rPr sz="2400"/>
              <a:t>In Supro we have two queues that transfer messages between the front end and the back end.</a:t>
            </a:r>
          </a:p>
          <a:p>
            <a:pPr lvl="0">
              <a:spcBef>
                <a:spcPts val="500"/>
              </a:spcBef>
              <a:defRPr sz="1800"/>
            </a:pPr>
            <a:r>
              <a:rPr b="1" sz="2400"/>
              <a:t>_supervisor_update_q: </a:t>
            </a:r>
            <a:r>
              <a:rPr sz="2400"/>
              <a:t>Adds the state and process info of a supervisor instance to the queue and sends it to the UI. </a:t>
            </a:r>
          </a:p>
          <a:p>
            <a:pPr lvl="0">
              <a:spcBef>
                <a:spcPts val="500"/>
              </a:spcBef>
              <a:defRPr sz="1800"/>
            </a:pPr>
            <a:r>
              <a:rPr b="1" sz="2400"/>
              <a:t>_messages_to_backend_q: </a:t>
            </a:r>
            <a:r>
              <a:rPr sz="2400"/>
              <a:t>Adds messages in the form of commands from the UI and sends it to the backend.</a:t>
            </a:r>
          </a:p>
        </p:txBody>
      </p:sp>
      <p:sp>
        <p:nvSpPr>
          <p:cNvPr id="559" name="Shape 559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Supro Queue</a:t>
            </a:r>
          </a:p>
        </p:txBody>
      </p:sp>
      <p:sp>
        <p:nvSpPr>
          <p:cNvPr id="560" name="Shape 560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561" name="Shape 561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spcBef>
                <a:spcPts val="500"/>
              </a:spcBef>
              <a:defRPr sz="1800"/>
            </a:pPr>
            <a:r>
              <a:rPr sz="2400"/>
              <a:t>Supro classes that implement threading module:</a:t>
            </a:r>
          </a:p>
          <a:p>
            <a:pPr lvl="1" marL="683985" indent="-226785">
              <a:spcBef>
                <a:spcPts val="400"/>
              </a:spcBef>
              <a:defRPr sz="1800"/>
            </a:pPr>
            <a:r>
              <a:rPr b="1" sz="2000"/>
              <a:t>SuproProcessor – </a:t>
            </a:r>
            <a:r>
              <a:rPr sz="2000"/>
              <a:t>maintains a connection between supervisor on a single machine and Supro. </a:t>
            </a:r>
            <a:endParaRPr sz="2800"/>
          </a:p>
          <a:p>
            <a:pPr lvl="2" marL="1117600" indent="-203200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Connect to supervisor if connection has not yet been made or is lost</a:t>
            </a:r>
            <a:endParaRPr sz="2400"/>
          </a:p>
          <a:p>
            <a:pPr lvl="2" marL="1117600" indent="-203200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Send supervisor status updates to the UI</a:t>
            </a:r>
            <a:endParaRPr sz="2400"/>
          </a:p>
          <a:p>
            <a:pPr lvl="2" marL="1117600" indent="-203200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Report a loss of connection to the UI if unable to reach supervisor</a:t>
            </a:r>
            <a:endParaRPr sz="2400"/>
          </a:p>
          <a:p>
            <a:pPr lvl="1" marL="786492" indent="-272142">
              <a:spcBef>
                <a:spcPts val="400"/>
              </a:spcBef>
              <a:defRPr sz="1800"/>
            </a:pPr>
            <a:r>
              <a:rPr b="1" sz="2000"/>
              <a:t>SuproSwarm</a:t>
            </a:r>
            <a:r>
              <a:rPr sz="2000"/>
              <a:t> – creates and manages all ‘swarm entities’.</a:t>
            </a:r>
            <a:endParaRPr sz="2800"/>
          </a:p>
          <a:p>
            <a:pPr lvl="2" marL="1117600" indent="-203200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Get next message from UI and process its command</a:t>
            </a:r>
            <a:endParaRPr sz="2400"/>
          </a:p>
          <a:p>
            <a:pPr lvl="2" marL="1117600" indent="-203200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See if any processor threads have crashed and restart them if they have</a:t>
            </a:r>
            <a:endParaRPr sz="2400"/>
          </a:p>
          <a:p>
            <a:pPr lvl="2" marL="1117600" indent="-203200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Execute command on appropriate swarm entity</a:t>
            </a:r>
            <a:endParaRPr sz="2400"/>
          </a:p>
          <a:p>
            <a:pPr lvl="2" marL="1117600" indent="-203200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Broadcast swarm status updates</a:t>
            </a:r>
          </a:p>
        </p:txBody>
      </p:sp>
      <p:sp>
        <p:nvSpPr>
          <p:cNvPr id="564" name="Shape 564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Supro Multithreading</a:t>
            </a:r>
          </a:p>
        </p:txBody>
      </p:sp>
      <p:sp>
        <p:nvSpPr>
          <p:cNvPr id="565" name="Shape 565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566" name="Shape 566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spcBef>
                <a:spcPts val="500"/>
              </a:spcBef>
              <a:defRPr sz="1800"/>
            </a:pPr>
            <a:r>
              <a:rPr sz="2400"/>
              <a:t>When exchanging data between a browser and a server, the data can only be text. </a:t>
            </a:r>
          </a:p>
          <a:p>
            <a:pPr lvl="0">
              <a:spcBef>
                <a:spcPts val="500"/>
              </a:spcBef>
              <a:defRPr sz="1800"/>
            </a:pPr>
            <a:r>
              <a:rPr b="1" sz="2400"/>
              <a:t>Sending Data: </a:t>
            </a:r>
            <a:r>
              <a:rPr sz="2400"/>
              <a:t>JavaScript objects can be converted into JSON to be sent to the server. </a:t>
            </a:r>
          </a:p>
          <a:p>
            <a:pPr lvl="0">
              <a:spcBef>
                <a:spcPts val="500"/>
              </a:spcBef>
              <a:defRPr sz="1800"/>
            </a:pPr>
            <a:r>
              <a:rPr b="1" sz="2400"/>
              <a:t>Receiving Data:</a:t>
            </a:r>
            <a:r>
              <a:rPr sz="2400"/>
              <a:t> JSON received from the server can be converted into JavaScript objects. 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Since JSON format is text only, it can be easily sent to and from a server, and used as a data format by any programming language.</a:t>
            </a:r>
          </a:p>
        </p:txBody>
      </p:sp>
      <p:sp>
        <p:nvSpPr>
          <p:cNvPr id="569" name="Shape 569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JSON</a:t>
            </a:r>
          </a:p>
        </p:txBody>
      </p:sp>
      <p:sp>
        <p:nvSpPr>
          <p:cNvPr id="570" name="Shape 570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571" name="Shape 571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type="body" idx="1"/>
          </p:nvPr>
        </p:nvSpPr>
        <p:spPr>
          <a:xfrm>
            <a:off x="341087" y="967739"/>
            <a:ext cx="5008155" cy="3751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spcBef>
                <a:spcPts val="500"/>
              </a:spcBef>
              <a:defRPr sz="1800"/>
            </a:pPr>
            <a:r>
              <a:rPr sz="2400"/>
              <a:t>This is the update message in JSON format that is sent to the UI by each supervisor instance.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The message includes supervisor state and process information.</a:t>
            </a:r>
          </a:p>
        </p:txBody>
      </p:sp>
      <p:sp>
        <p:nvSpPr>
          <p:cNvPr id="574" name="Shape 574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Supro JSON</a:t>
            </a:r>
          </a:p>
        </p:txBody>
      </p:sp>
      <p:sp>
        <p:nvSpPr>
          <p:cNvPr id="575" name="Shape 575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576" name="Shape 576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577" name="image11.png" descr="update_mess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3540" y="394068"/>
            <a:ext cx="3242312" cy="44125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2400"/>
              <a:t>First version of the backend (Websocket Class)</a:t>
            </a:r>
          </a:p>
          <a:p>
            <a:pPr lvl="0">
              <a:defRPr sz="1800"/>
            </a:pPr>
            <a:r>
              <a:rPr sz="2400"/>
              <a:t>Incorporating the front end</a:t>
            </a:r>
          </a:p>
          <a:p>
            <a:pPr lvl="0">
              <a:defRPr sz="1800"/>
            </a:pPr>
            <a:r>
              <a:rPr sz="2400"/>
              <a:t>Building RPMs</a:t>
            </a:r>
          </a:p>
        </p:txBody>
      </p:sp>
      <p:sp>
        <p:nvSpPr>
          <p:cNvPr id="580" name="Shape 580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C10F1D"/>
                </a:solidFill>
              </a:rPr>
              <a:t>Building and Testing</a:t>
            </a:r>
          </a:p>
        </p:txBody>
      </p:sp>
      <p:sp>
        <p:nvSpPr>
          <p:cNvPr id="581" name="Shape 581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582" name="Shape 582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583" name="image1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475" y="2320844"/>
            <a:ext cx="3416548" cy="1929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First WebSocket Class</a:t>
            </a:r>
          </a:p>
        </p:txBody>
      </p:sp>
      <p:sp>
        <p:nvSpPr>
          <p:cNvPr id="586" name="Shape 586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587" name="Shape 587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588" name="image1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934" y="930611"/>
            <a:ext cx="7431298" cy="3650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/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2400"/>
              <a:t>When a new web session is opened, the UI needs a swarm model to render a dashboard for each boat in the swarm.</a:t>
            </a:r>
          </a:p>
          <a:p>
            <a:pPr lvl="0" marL="0" indent="0">
              <a:buSzTx/>
              <a:buNone/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Messages coming from the UI could be different types of commands. These each needed to be parsed and executed correctly by the backend. </a:t>
            </a:r>
          </a:p>
        </p:txBody>
      </p:sp>
      <p:sp>
        <p:nvSpPr>
          <p:cNvPr id="591" name="Shape 591"/>
          <p:cNvSpPr/>
          <p:nvPr>
            <p:ph type="title"/>
          </p:nvPr>
        </p:nvSpPr>
        <p:spPr>
          <a:xfrm>
            <a:off x="226863" y="256457"/>
            <a:ext cx="8593212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Incorporating the Front-end</a:t>
            </a:r>
          </a:p>
        </p:txBody>
      </p:sp>
      <p:sp>
        <p:nvSpPr>
          <p:cNvPr id="592" name="Shape 592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593" name="Shape 593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type="body" idx="1"/>
          </p:nvPr>
        </p:nvSpPr>
        <p:spPr>
          <a:xfrm>
            <a:off x="341086" y="967739"/>
            <a:ext cx="4394974" cy="3751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 defTabSz="429768">
              <a:buSzTx/>
              <a:buNone/>
              <a:defRPr sz="1800"/>
            </a:pPr>
            <a:r>
              <a:rPr sz="2200"/>
              <a:t>Once our first version was tested, we created an RPM and released it for use. </a:t>
            </a:r>
          </a:p>
          <a:p>
            <a:pPr lvl="0" marL="276458" indent="-276458" defTabSz="429768">
              <a:buFontTx/>
              <a:defRPr sz="1800"/>
            </a:pPr>
            <a:r>
              <a:rPr sz="2200"/>
              <a:t>RPM stands for "Redhat Package Manager"</a:t>
            </a:r>
          </a:p>
          <a:p>
            <a:pPr lvl="0" marL="276458" indent="-276458" defTabSz="429768">
              <a:buFontTx/>
              <a:defRPr sz="1800"/>
            </a:pPr>
            <a:r>
              <a:rPr sz="2200"/>
              <a:t>Easy way to install and update programs on Linux</a:t>
            </a:r>
          </a:p>
          <a:p>
            <a:pPr lvl="0" marL="276458" indent="-276458" defTabSz="429768">
              <a:buFontTx/>
              <a:defRPr sz="1800"/>
            </a:pPr>
            <a:r>
              <a:rPr sz="2200"/>
              <a:t>Once a new feature is tested, we build and release a new RPM</a:t>
            </a:r>
          </a:p>
        </p:txBody>
      </p:sp>
      <p:sp>
        <p:nvSpPr>
          <p:cNvPr id="596" name="Shape 596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Building RPMs</a:t>
            </a:r>
          </a:p>
        </p:txBody>
      </p:sp>
      <p:sp>
        <p:nvSpPr>
          <p:cNvPr id="597" name="Shape 597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598" name="Shape 598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599" name="image1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2676" y="1612906"/>
            <a:ext cx="3712526" cy="24615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type="body" idx="1"/>
          </p:nvPr>
        </p:nvSpPr>
        <p:spPr>
          <a:xfrm>
            <a:off x="341087" y="861060"/>
            <a:ext cx="8364764" cy="385858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spcBef>
                <a:spcPts val="500"/>
              </a:spcBef>
              <a:defRPr sz="1800"/>
            </a:pPr>
            <a:r>
              <a:rPr sz="2400"/>
              <a:t>Introduction: What is Supro?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Early Development / Initial Research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Building and Testing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New Features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Refactor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Conclusion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Acknowledgements</a:t>
            </a:r>
          </a:p>
        </p:txBody>
      </p:sp>
      <p:sp>
        <p:nvSpPr>
          <p:cNvPr id="506" name="Shape 506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07" name="Shape 507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508" name="Shape 508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Outline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spcBef>
                <a:spcPts val="500"/>
              </a:spcBef>
              <a:defRPr sz="1800"/>
            </a:pPr>
            <a:r>
              <a:rPr sz="2400"/>
              <a:t>Stop/Start/Restart All Buttons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Logging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Testbed Support</a:t>
            </a:r>
            <a:endParaRPr sz="2400"/>
          </a:p>
          <a:p>
            <a:pPr lvl="0">
              <a:spcBef>
                <a:spcPts val="500"/>
              </a:spcBef>
              <a:defRPr sz="1800"/>
            </a:pPr>
            <a:r>
              <a:rPr sz="2400"/>
              <a:t>Exception Handling</a:t>
            </a:r>
          </a:p>
        </p:txBody>
      </p:sp>
      <p:sp>
        <p:nvSpPr>
          <p:cNvPr id="602" name="Shape 602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C10F1D"/>
                </a:solidFill>
              </a:rPr>
              <a:t>New Features</a:t>
            </a:r>
          </a:p>
        </p:txBody>
      </p:sp>
      <p:sp>
        <p:nvSpPr>
          <p:cNvPr id="603" name="Shape 603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04" name="Shape 604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05" name="image16.jpg" descr="updat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5400" y="971550"/>
            <a:ext cx="3451860" cy="2876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defRPr sz="1800"/>
            </a:pPr>
            <a:r>
              <a:rPr sz="2400"/>
              <a:t>Implemented functions to stop, start, and restart all processes specified in the config file. 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Buttons were added on the UI to send commands for backend to call the appropriate supervisor XML-RPC methods.</a:t>
            </a:r>
            <a:endParaRPr sz="2400"/>
          </a:p>
          <a:p>
            <a:pPr lvl="1" marL="661306" indent="-204106">
              <a:buFont typeface="Wingdings"/>
              <a:buChar char="➢"/>
              <a:defRPr sz="1800"/>
            </a:pPr>
            <a:r>
              <a:rPr sz="2000"/>
              <a:t>startAllProcesses(wait=True)</a:t>
            </a:r>
            <a:endParaRPr sz="2000"/>
          </a:p>
          <a:p>
            <a:pPr lvl="1" marL="661306" indent="-204106">
              <a:buFont typeface="Wingdings"/>
              <a:buChar char="➢"/>
              <a:defRPr sz="1800"/>
            </a:pPr>
            <a:r>
              <a:rPr sz="2000"/>
              <a:t>stopAllProcesses(wait=True)</a:t>
            </a:r>
            <a:endParaRPr sz="2000"/>
          </a:p>
          <a:p>
            <a:pPr lvl="2" marL="1066800" indent="-152400">
              <a:defRPr sz="1800"/>
            </a:pPr>
            <a:r>
              <a:rPr b="1" sz="1600"/>
              <a:t>wait</a:t>
            </a:r>
            <a:r>
              <a:rPr sz="1600"/>
              <a:t> – Boolean: waits for each process to be fully started or stopped.</a:t>
            </a:r>
            <a:endParaRPr sz="1600"/>
          </a:p>
          <a:p>
            <a:pPr lvl="2" marL="1066800" indent="-152400">
              <a:defRPr sz="1800"/>
            </a:pPr>
            <a:r>
              <a:rPr sz="1600"/>
              <a:t>Restarting all processes is a combination of the two.</a:t>
            </a:r>
          </a:p>
        </p:txBody>
      </p:sp>
      <p:sp>
        <p:nvSpPr>
          <p:cNvPr id="608" name="Shape 608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Stop/Start/Restart All</a:t>
            </a:r>
          </a:p>
        </p:txBody>
      </p:sp>
      <p:sp>
        <p:nvSpPr>
          <p:cNvPr id="609" name="Shape 609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10" name="Shape 610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defRPr sz="1800"/>
            </a:pPr>
            <a:r>
              <a:rPr sz="2400"/>
              <a:t>Logging is a means of tracking events that happens when some software runs. 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The software’s developer adds logging calls to their code to indicate that certain events have occurred. 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Allows developers to format log records to include additional information such as date/time, user, etc. 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Developers assign level of severity to events</a:t>
            </a:r>
          </a:p>
        </p:txBody>
      </p:sp>
      <p:sp>
        <p:nvSpPr>
          <p:cNvPr id="613" name="Shape 613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Logging</a:t>
            </a:r>
          </a:p>
        </p:txBody>
      </p:sp>
      <p:sp>
        <p:nvSpPr>
          <p:cNvPr id="614" name="Shape 614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15" name="Shape 615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type="body" idx="1"/>
          </p:nvPr>
        </p:nvSpPr>
        <p:spPr>
          <a:xfrm>
            <a:off x="341086" y="967739"/>
            <a:ext cx="4002315" cy="3751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171450" indent="-171450">
              <a:lnSpc>
                <a:spcPct val="90000"/>
              </a:lnSpc>
              <a:defRPr sz="1800"/>
            </a:pPr>
            <a:r>
              <a:rPr sz="1600"/>
              <a:t>Log records formatted to include date/time, user, and level name along with the message. </a:t>
            </a:r>
            <a:endParaRPr sz="1600"/>
          </a:p>
          <a:p>
            <a:pPr lvl="0" marL="171450" indent="-171450">
              <a:lnSpc>
                <a:spcPct val="90000"/>
              </a:lnSpc>
              <a:defRPr sz="1800"/>
            </a:pPr>
            <a:r>
              <a:rPr sz="1600"/>
              <a:t>Log records stored into a file called “output.log”</a:t>
            </a:r>
            <a:endParaRPr sz="1600"/>
          </a:p>
          <a:p>
            <a:pPr lvl="0" marL="171450" indent="-171450">
              <a:lnSpc>
                <a:spcPct val="90000"/>
              </a:lnSpc>
              <a:defRPr sz="1800"/>
            </a:pPr>
            <a:r>
              <a:rPr sz="1600"/>
              <a:t>Errors are stored into a file called “error.log”</a:t>
            </a:r>
            <a:endParaRPr sz="1600"/>
          </a:p>
          <a:p>
            <a:pPr lvl="0" marL="171450" indent="-171450">
              <a:lnSpc>
                <a:spcPct val="90000"/>
              </a:lnSpc>
              <a:defRPr sz="1800"/>
            </a:pPr>
            <a:r>
              <a:rPr sz="1600"/>
              <a:t>Debug level log records used to let us know if messages are being sent, opening and closing of connections, and if threads are still running. </a:t>
            </a:r>
            <a:endParaRPr sz="1600"/>
          </a:p>
          <a:p>
            <a:pPr lvl="0" marL="171450" indent="-171450">
              <a:lnSpc>
                <a:spcPct val="90000"/>
              </a:lnSpc>
              <a:defRPr sz="1800"/>
            </a:pPr>
            <a:r>
              <a:rPr sz="1600"/>
              <a:t>Error/Exception level log records let us know if commands aren’t working correctly and if threads crashed.</a:t>
            </a:r>
          </a:p>
        </p:txBody>
      </p:sp>
      <p:sp>
        <p:nvSpPr>
          <p:cNvPr id="618" name="Shape 618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Supro Logging</a:t>
            </a:r>
          </a:p>
        </p:txBody>
      </p:sp>
      <p:sp>
        <p:nvSpPr>
          <p:cNvPr id="619" name="Shape 619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/>
          </a:lstStyle>
          <a:p>
            <a:pPr lvl="0"/>
            <a:fld id="{86CB4B4D-7CA3-9044-876B-883B54F8677D}" type="slidenum"/>
          </a:p>
        </p:txBody>
      </p:sp>
      <p:sp>
        <p:nvSpPr>
          <p:cNvPr id="620" name="Shape 620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21" name="image17.png" descr="output_lo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819150"/>
            <a:ext cx="4573217" cy="3820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defRPr sz="1800"/>
            </a:pPr>
            <a:r>
              <a:rPr sz="2400"/>
              <a:t>Implemented support for multiple testbeds of boats. 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Reformatted messages being sent to the front end to include an extra layer for testbeds. 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UI updated to support multiple testbeds</a:t>
            </a:r>
            <a:endParaRPr sz="2400"/>
          </a:p>
          <a:p>
            <a:pPr lvl="1" marL="661306" indent="-204106">
              <a:buFont typeface="Wingdings"/>
              <a:buChar char="➢"/>
              <a:defRPr sz="1800"/>
            </a:pPr>
            <a:r>
              <a:rPr sz="2000"/>
              <a:t>Testbeds separated by name</a:t>
            </a:r>
            <a:endParaRPr sz="2000"/>
          </a:p>
          <a:p>
            <a:pPr lvl="1" marL="661306" indent="-204106">
              <a:buFont typeface="Wingdings"/>
              <a:buChar char="➢"/>
              <a:defRPr sz="1800"/>
            </a:pPr>
            <a:r>
              <a:rPr sz="2000"/>
              <a:t>All vehicles within a testbed have a matching color.</a:t>
            </a:r>
            <a:endParaRPr sz="2000"/>
          </a:p>
          <a:p>
            <a:pPr lvl="1" marL="661306" indent="-204106">
              <a:buFont typeface="Wingdings"/>
              <a:buChar char="➢"/>
              <a:defRPr sz="1800"/>
            </a:pPr>
            <a:r>
              <a:rPr sz="2000"/>
              <a:t>Buttons to start/stop/restart all processes within a testbed. </a:t>
            </a:r>
          </a:p>
        </p:txBody>
      </p:sp>
      <p:sp>
        <p:nvSpPr>
          <p:cNvPr id="624" name="Shape 624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Testbeds</a:t>
            </a:r>
          </a:p>
        </p:txBody>
      </p:sp>
      <p:sp>
        <p:nvSpPr>
          <p:cNvPr id="625" name="Shape 625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26" name="Shape 626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Testbeds</a:t>
            </a:r>
          </a:p>
        </p:txBody>
      </p:sp>
      <p:sp>
        <p:nvSpPr>
          <p:cNvPr id="629" name="Shape 629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/>
          </a:lstStyle>
          <a:p>
            <a:pPr lvl="0"/>
            <a:fld id="{86CB4B4D-7CA3-9044-876B-883B54F8677D}" type="slidenum"/>
          </a:p>
        </p:txBody>
      </p:sp>
      <p:sp>
        <p:nvSpPr>
          <p:cNvPr id="630" name="Shape 630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31" name="image18.png" descr="testbed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95350"/>
            <a:ext cx="6989352" cy="3780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defRPr sz="1800"/>
            </a:pPr>
            <a:r>
              <a:rPr b="1" sz="2400"/>
              <a:t>Try clause – </a:t>
            </a:r>
            <a:r>
              <a:rPr sz="2400"/>
              <a:t>Completes execution of all code within the clause if no exception occurs.</a:t>
            </a:r>
            <a:endParaRPr sz="2400"/>
          </a:p>
          <a:p>
            <a:pPr lvl="0" marL="257175" indent="-257175">
              <a:defRPr sz="1800"/>
            </a:pPr>
            <a:r>
              <a:rPr b="1" sz="2400"/>
              <a:t>Except clause – </a:t>
            </a:r>
            <a:r>
              <a:rPr sz="2400"/>
              <a:t>If exception occurs, skip try clause and execute except clause.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We have try and except clauses for each supervisor XML-RPC method.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This prevents threads from crashing when an error occurs. 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Log what exception occurred and on what thread.</a:t>
            </a:r>
          </a:p>
        </p:txBody>
      </p:sp>
      <p:sp>
        <p:nvSpPr>
          <p:cNvPr id="634" name="Shape 634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Exception Handling</a:t>
            </a:r>
          </a:p>
        </p:txBody>
      </p:sp>
      <p:sp>
        <p:nvSpPr>
          <p:cNvPr id="635" name="Shape 635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/>
          </a:lstStyle>
          <a:p>
            <a:pPr lvl="0"/>
            <a:fld id="{86CB4B4D-7CA3-9044-876B-883B54F8677D}" type="slidenum"/>
          </a:p>
        </p:txBody>
      </p:sp>
      <p:sp>
        <p:nvSpPr>
          <p:cNvPr id="636" name="Shape 636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type="body" idx="1"/>
          </p:nvPr>
        </p:nvSpPr>
        <p:spPr>
          <a:xfrm>
            <a:off x="341086" y="967739"/>
            <a:ext cx="3968233" cy="3751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2400"/>
              <a:t>Too many new features</a:t>
            </a:r>
          </a:p>
          <a:p>
            <a:pPr lvl="0">
              <a:defRPr sz="1800"/>
            </a:pPr>
            <a:r>
              <a:rPr sz="2400"/>
              <a:t>Poor ad hoc approach</a:t>
            </a:r>
          </a:p>
          <a:p>
            <a:pPr lvl="0">
              <a:defRPr sz="1800"/>
            </a:pPr>
            <a:r>
              <a:rPr sz="2400"/>
              <a:t>Unclear function/variable/class names</a:t>
            </a:r>
          </a:p>
          <a:p>
            <a:pPr lvl="0">
              <a:defRPr sz="1800"/>
            </a:pPr>
            <a:r>
              <a:rPr sz="2400"/>
              <a:t>Inconsistent naming conventions</a:t>
            </a:r>
          </a:p>
          <a:p>
            <a:pPr lvl="0">
              <a:defRPr sz="1800"/>
            </a:pPr>
            <a:r>
              <a:rPr sz="2400"/>
              <a:t>Redundant imports</a:t>
            </a:r>
          </a:p>
          <a:p>
            <a:pPr lvl="0">
              <a:defRPr sz="1800"/>
            </a:pPr>
            <a:r>
              <a:rPr sz="2400"/>
              <a:t>Deprecated components</a:t>
            </a:r>
          </a:p>
        </p:txBody>
      </p:sp>
      <p:sp>
        <p:nvSpPr>
          <p:cNvPr id="639" name="Shape 639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C10F1D"/>
                </a:solidFill>
              </a:rPr>
              <a:t>Refactor</a:t>
            </a:r>
          </a:p>
        </p:txBody>
      </p:sp>
      <p:sp>
        <p:nvSpPr>
          <p:cNvPr id="640" name="Shape 640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41" name="Shape 641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42" name="image19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8114" y="478821"/>
            <a:ext cx="4382739" cy="4185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Hierarchical Structure</a:t>
            </a:r>
          </a:p>
        </p:txBody>
      </p:sp>
      <p:sp>
        <p:nvSpPr>
          <p:cNvPr id="645" name="Shape 645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46" name="Shape 646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647" name="Shape 647"/>
          <p:cNvSpPr/>
          <p:nvPr/>
        </p:nvSpPr>
        <p:spPr>
          <a:xfrm>
            <a:off x="2267737" y="1037519"/>
            <a:ext cx="4911292" cy="3101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 algn="ctr"/>
            <a:r>
              <a:rPr b="1" i="1" sz="3000">
                <a:latin typeface="Arial"/>
                <a:ea typeface="Arial"/>
                <a:cs typeface="Arial"/>
                <a:sym typeface="Arial"/>
              </a:rPr>
              <a:t>Swarm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sz="3000"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1" i="1" sz="3000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i="1" sz="3000">
                <a:latin typeface="Arial"/>
                <a:ea typeface="Arial"/>
                <a:cs typeface="Arial"/>
                <a:sym typeface="Arial"/>
              </a:rPr>
              <a:t>Testbed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sz="3000">
                <a:latin typeface="Arial"/>
                <a:ea typeface="Arial"/>
                <a:cs typeface="Arial"/>
                <a:sym typeface="Arial"/>
              </a:rPr>
              <a:t>V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i="1" sz="3000">
                <a:latin typeface="Arial"/>
                <a:ea typeface="Arial"/>
                <a:cs typeface="Arial"/>
                <a:sym typeface="Arial"/>
              </a:rPr>
              <a:t>Boat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sz="3000">
                <a:latin typeface="Arial"/>
                <a:ea typeface="Arial"/>
                <a:cs typeface="Arial"/>
                <a:sym typeface="Arial"/>
              </a:rPr>
              <a:t>V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i="1" sz="3000">
                <a:latin typeface="Arial"/>
                <a:ea typeface="Arial"/>
                <a:cs typeface="Arial"/>
                <a:sym typeface="Arial"/>
              </a:rPr>
              <a:t>Processor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>
            <p:ph type="body" idx="1"/>
          </p:nvPr>
        </p:nvSpPr>
        <p:spPr>
          <a:xfrm>
            <a:off x="341086" y="967739"/>
            <a:ext cx="4115374" cy="3751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 algn="ctr">
              <a:buSzTx/>
              <a:buNone/>
              <a:defRPr sz="1800"/>
            </a:pPr>
            <a:r>
              <a:rPr sz="2400" u="sng"/>
              <a:t>Old</a:t>
            </a:r>
          </a:p>
          <a:p>
            <a:pPr lvl="0">
              <a:defRPr sz="1800"/>
            </a:pPr>
            <a:r>
              <a:rPr sz="2400"/>
              <a:t>Our first version of a WebSocket class managed 2 message queues for each instance of supervisor.</a:t>
            </a:r>
          </a:p>
          <a:p>
            <a:pPr lvl="0">
              <a:defRPr sz="1800"/>
            </a:pPr>
            <a:r>
              <a:rPr sz="2400"/>
              <a:t> This class also ran its own thread, relaying messages and commands between the front and back ends.</a:t>
            </a:r>
          </a:p>
        </p:txBody>
      </p:sp>
      <p:sp>
        <p:nvSpPr>
          <p:cNvPr id="650" name="Shape 650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Changing the web_socket class</a:t>
            </a:r>
          </a:p>
        </p:txBody>
      </p:sp>
      <p:sp>
        <p:nvSpPr>
          <p:cNvPr id="651" name="Shape 651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52" name="Shape 652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653" name="Shape 653"/>
          <p:cNvSpPr/>
          <p:nvPr/>
        </p:nvSpPr>
        <p:spPr>
          <a:xfrm>
            <a:off x="4608286" y="967739"/>
            <a:ext cx="4115373" cy="375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ctr">
              <a:spcBef>
                <a:spcPts val="700"/>
              </a:spcBef>
            </a:pPr>
            <a:r>
              <a:rPr sz="2400" u="sng">
                <a:latin typeface="Arial"/>
                <a:ea typeface="Arial"/>
                <a:cs typeface="Arial"/>
                <a:sym typeface="Arial"/>
              </a:rPr>
              <a:t>New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marL="342900" indent="-342900">
              <a:spcBef>
                <a:spcPts val="700"/>
              </a:spcBef>
              <a:buSzPct val="100000"/>
              <a:buFont typeface="Arial"/>
              <a:buChar char="•"/>
            </a:pPr>
            <a:r>
              <a:rPr sz="2400">
                <a:latin typeface="Arial"/>
                <a:ea typeface="Arial"/>
                <a:cs typeface="Arial"/>
                <a:sym typeface="Arial"/>
              </a:rPr>
              <a:t>Only manages </a:t>
            </a:r>
            <a:r>
              <a:rPr b="1" sz="2400">
                <a:latin typeface="Arial"/>
                <a:ea typeface="Arial"/>
                <a:cs typeface="Arial"/>
                <a:sym typeface="Arial"/>
              </a:rPr>
              <a:t>messages_to_backend_q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lvl="0" marL="342900" indent="-342900">
              <a:spcBef>
                <a:spcPts val="700"/>
              </a:spcBef>
              <a:buSzPct val="100000"/>
              <a:buFont typeface="Arial"/>
              <a:buChar char="•"/>
            </a:pPr>
            <a:r>
              <a:rPr sz="2400">
                <a:latin typeface="Arial"/>
                <a:ea typeface="Arial"/>
                <a:cs typeface="Arial"/>
                <a:sym typeface="Arial"/>
              </a:rPr>
              <a:t>Thread to execute commands from the front end now belongs to </a:t>
            </a:r>
            <a:r>
              <a:rPr b="1" sz="2400">
                <a:latin typeface="Arial"/>
                <a:ea typeface="Arial"/>
                <a:cs typeface="Arial"/>
                <a:sym typeface="Arial"/>
              </a:rPr>
              <a:t>Swarm</a:t>
            </a:r>
            <a:r>
              <a:rPr sz="2400">
                <a:latin typeface="Arial"/>
                <a:ea typeface="Arial"/>
                <a:cs typeface="Arial"/>
                <a:sym typeface="Arial"/>
              </a:rPr>
              <a:t> class.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marL="342900" indent="-342900">
              <a:spcBef>
                <a:spcPts val="700"/>
              </a:spcBef>
              <a:buSzPct val="100000"/>
              <a:buFont typeface="Arial"/>
              <a:buChar char="•"/>
            </a:pPr>
            <a:r>
              <a:rPr sz="2400">
                <a:latin typeface="Arial"/>
                <a:ea typeface="Arial"/>
                <a:cs typeface="Arial"/>
                <a:sym typeface="Arial"/>
              </a:rPr>
              <a:t>Much simpler</a:t>
            </a:r>
          </a:p>
        </p:txBody>
      </p:sp>
      <p:sp>
        <p:nvSpPr>
          <p:cNvPr id="654" name="Shape 654"/>
          <p:cNvSpPr/>
          <p:nvPr/>
        </p:nvSpPr>
        <p:spPr>
          <a:xfrm flipH="1" flipV="1">
            <a:off x="4454028" y="949523"/>
            <a:ext cx="2" cy="3788334"/>
          </a:xfrm>
          <a:prstGeom prst="line">
            <a:avLst/>
          </a:prstGeom>
          <a:ln w="25400">
            <a:solidFill>
              <a:srgbClr val="32373B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/>
            </a:pP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type="body" idx="1"/>
          </p:nvPr>
        </p:nvSpPr>
        <p:spPr>
          <a:xfrm>
            <a:off x="341087" y="876301"/>
            <a:ext cx="8364764" cy="384333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>
              <a:spcBef>
                <a:spcPts val="500"/>
              </a:spcBef>
              <a:defRPr sz="1800"/>
            </a:pPr>
            <a:r>
              <a:rPr sz="2400"/>
              <a:t> </a:t>
            </a:r>
            <a:r>
              <a:rPr b="1" sz="2400"/>
              <a:t>Supro</a:t>
            </a:r>
            <a:r>
              <a:rPr sz="2400"/>
              <a:t> </a:t>
            </a:r>
            <a:r>
              <a:rPr b="1" sz="2400"/>
              <a:t>– </a:t>
            </a:r>
            <a:r>
              <a:rPr sz="2400"/>
              <a:t>a</a:t>
            </a:r>
            <a:r>
              <a:rPr sz="2400"/>
              <a:t> Prism-hosted real-time </a:t>
            </a:r>
          </a:p>
          <a:p>
            <a:pPr lvl="0" marL="0" indent="0">
              <a:spcBef>
                <a:spcPts val="500"/>
              </a:spcBef>
              <a:buSzTx/>
              <a:buNone/>
              <a:defRPr sz="1800"/>
            </a:pPr>
            <a:r>
              <a:rPr sz="2400"/>
              <a:t>   Supervisor dashboard </a:t>
            </a:r>
            <a:endParaRPr sz="2400"/>
          </a:p>
          <a:p>
            <a:pPr lvl="0" marL="0" indent="0">
              <a:spcBef>
                <a:spcPts val="500"/>
              </a:spcBef>
              <a:defRPr sz="1800"/>
            </a:pPr>
            <a:r>
              <a:rPr sz="2400"/>
              <a:t>Used for monitoring and managing </a:t>
            </a:r>
          </a:p>
          <a:p>
            <a:pPr lvl="0" marL="0" indent="0">
              <a:spcBef>
                <a:spcPts val="500"/>
              </a:spcBef>
              <a:buSzTx/>
              <a:buNone/>
              <a:defRPr sz="1800"/>
            </a:pPr>
            <a:r>
              <a:rPr sz="2400"/>
              <a:t>   processes running across an </a:t>
            </a:r>
          </a:p>
          <a:p>
            <a:pPr lvl="0" marL="0" indent="0">
              <a:spcBef>
                <a:spcPts val="500"/>
              </a:spcBef>
              <a:buSzTx/>
              <a:buNone/>
              <a:defRPr sz="1800"/>
            </a:pPr>
            <a:r>
              <a:rPr sz="2400"/>
              <a:t>   autonomous fleet.</a:t>
            </a:r>
          </a:p>
          <a:p>
            <a:pPr lvl="0" marL="0" indent="0">
              <a:spcBef>
                <a:spcPts val="500"/>
              </a:spcBef>
              <a:defRPr sz="1800"/>
            </a:pPr>
            <a:r>
              <a:rPr sz="2400"/>
              <a:t> Supro allows the user the ability to track and </a:t>
            </a:r>
          </a:p>
          <a:p>
            <a:pPr lvl="0" marL="0" indent="0">
              <a:spcBef>
                <a:spcPts val="500"/>
              </a:spcBef>
              <a:buSzTx/>
              <a:buNone/>
              <a:defRPr sz="1800"/>
            </a:pPr>
            <a:r>
              <a:rPr sz="2400"/>
              <a:t>   control multiple supervisor servers</a:t>
            </a:r>
          </a:p>
        </p:txBody>
      </p:sp>
      <p:sp>
        <p:nvSpPr>
          <p:cNvPr id="511" name="Shape 511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defTabSz="370331">
              <a:defRPr b="0" sz="1800"/>
            </a:pPr>
            <a:r>
              <a:rPr b="1" sz="2500">
                <a:solidFill>
                  <a:srgbClr val="C10F1D"/>
                </a:solidFill>
              </a:rPr>
              <a:t>Introduction to Su</a:t>
            </a:r>
            <a:r>
              <a:rPr b="1" sz="2500">
                <a:solidFill>
                  <a:srgbClr val="C10F1D"/>
                </a:solidFill>
              </a:rPr>
              <a:t>p</a:t>
            </a:r>
            <a:r>
              <a:rPr b="1" sz="2500">
                <a:solidFill>
                  <a:srgbClr val="C10F1D"/>
                </a:solidFill>
              </a:rPr>
              <a:t>ro</a:t>
            </a:r>
          </a:p>
        </p:txBody>
      </p:sp>
      <p:sp>
        <p:nvSpPr>
          <p:cNvPr id="512" name="Shape 512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13" name="Shape 513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pic>
        <p:nvPicPr>
          <p:cNvPr id="514" name="image4.png" descr="supr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0725" y="714119"/>
            <a:ext cx="2905125" cy="1771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>
            <p:ph type="body" idx="1"/>
          </p:nvPr>
        </p:nvSpPr>
        <p:spPr>
          <a:xfrm>
            <a:off x="341086" y="967739"/>
            <a:ext cx="3441283" cy="3751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2400"/>
              <a:t>Clear and concise names</a:t>
            </a:r>
          </a:p>
          <a:p>
            <a:pPr lvl="0">
              <a:defRPr sz="1800"/>
            </a:pPr>
            <a:r>
              <a:rPr sz="2400"/>
              <a:t>Neat and short functions</a:t>
            </a:r>
          </a:p>
          <a:p>
            <a:pPr lvl="0">
              <a:defRPr sz="1800"/>
            </a:pPr>
            <a:r>
              <a:rPr sz="2400"/>
              <a:t>Consistency</a:t>
            </a:r>
          </a:p>
          <a:p>
            <a:pPr lvl="0">
              <a:defRPr sz="1800"/>
            </a:pPr>
            <a:r>
              <a:rPr sz="2400"/>
              <a:t>Generality</a:t>
            </a:r>
          </a:p>
          <a:p>
            <a:pPr lvl="0">
              <a:defRPr sz="1800"/>
            </a:pPr>
            <a:r>
              <a:rPr sz="2400"/>
              <a:t>Function Table (instead of if-else)</a:t>
            </a:r>
          </a:p>
        </p:txBody>
      </p:sp>
      <p:sp>
        <p:nvSpPr>
          <p:cNvPr id="657" name="Shape 657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Cleaning up the code</a:t>
            </a:r>
          </a:p>
        </p:txBody>
      </p:sp>
      <p:sp>
        <p:nvSpPr>
          <p:cNvPr id="658" name="Shape 658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59" name="Shape 659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/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2400"/>
              <a:t>Pylint</a:t>
            </a:r>
          </a:p>
          <a:p>
            <a:pPr lvl="0">
              <a:defRPr sz="1800"/>
            </a:pPr>
            <a:r>
              <a:rPr sz="2400"/>
              <a:t>Docstring</a:t>
            </a:r>
          </a:p>
          <a:p>
            <a:pPr lvl="0">
              <a:defRPr sz="1800"/>
            </a:pPr>
            <a:r>
              <a:rPr sz="2400"/>
              <a:t>Pydoc</a:t>
            </a:r>
          </a:p>
        </p:txBody>
      </p:sp>
      <p:sp>
        <p:nvSpPr>
          <p:cNvPr id="662" name="Shape 662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Documentation</a:t>
            </a:r>
          </a:p>
        </p:txBody>
      </p:sp>
      <p:sp>
        <p:nvSpPr>
          <p:cNvPr id="663" name="Shape 663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64" name="Shape 664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65" name="image2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1790" y="516082"/>
            <a:ext cx="5143658" cy="4111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C10F1D"/>
                </a:solidFill>
              </a:rPr>
              <a:t>Conclusion</a:t>
            </a:r>
          </a:p>
        </p:txBody>
      </p:sp>
      <p:sp>
        <p:nvSpPr>
          <p:cNvPr id="668" name="Shape 668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69" name="Shape 669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70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5870" y="660310"/>
            <a:ext cx="3272260" cy="3822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defRPr sz="1800"/>
            </a:pPr>
            <a:r>
              <a:rPr sz="2400"/>
              <a:t>Multithreaded Programming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JSON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WebSockets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Logging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The importance of source control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Work Ethic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Teamwork</a:t>
            </a:r>
          </a:p>
        </p:txBody>
      </p:sp>
      <p:sp>
        <p:nvSpPr>
          <p:cNvPr id="673" name="Shape 673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Things we learned</a:t>
            </a:r>
          </a:p>
        </p:txBody>
      </p:sp>
      <p:sp>
        <p:nvSpPr>
          <p:cNvPr id="674" name="Shape 674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75" name="Shape 675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body" idx="1"/>
          </p:nvPr>
        </p:nvSpPr>
        <p:spPr>
          <a:xfrm>
            <a:off x="341086" y="967739"/>
            <a:ext cx="4688115" cy="3751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defRPr sz="1800"/>
            </a:pPr>
            <a:r>
              <a:rPr sz="2400"/>
              <a:t>Not having root access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Constant debugging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Difficulty having things installed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New concepts</a:t>
            </a:r>
          </a:p>
        </p:txBody>
      </p:sp>
      <p:sp>
        <p:nvSpPr>
          <p:cNvPr id="678" name="Shape 678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Challenges we faced</a:t>
            </a:r>
          </a:p>
        </p:txBody>
      </p:sp>
      <p:sp>
        <p:nvSpPr>
          <p:cNvPr id="679" name="Shape 679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80" name="Shape 680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>
              <a:buSzTx/>
              <a:buFontTx/>
              <a:buNone/>
              <a:defRPr sz="1800"/>
            </a:pPr>
            <a:r>
              <a:rPr sz="2400"/>
              <a:t>Interning at JPL was:</a:t>
            </a:r>
            <a:endParaRPr sz="2400"/>
          </a:p>
          <a:p>
            <a:pPr lvl="5" marL="2145631" indent="-240631">
              <a:buFontTx/>
              <a:defRPr sz="1800"/>
            </a:pPr>
            <a:r>
              <a:rPr sz="2400"/>
              <a:t>Amazing</a:t>
            </a:r>
            <a:endParaRPr sz="2400"/>
          </a:p>
          <a:p>
            <a:pPr lvl="5" marL="2145631" indent="-240631">
              <a:buFontTx/>
              <a:defRPr sz="1800"/>
            </a:pPr>
            <a:r>
              <a:rPr sz="2400"/>
              <a:t>Inspiring</a:t>
            </a:r>
            <a:endParaRPr sz="2400"/>
          </a:p>
          <a:p>
            <a:pPr lvl="5" marL="2145631" indent="-240631">
              <a:buFontTx/>
              <a:defRPr sz="1800"/>
            </a:pPr>
            <a:r>
              <a:rPr sz="2400"/>
              <a:t>A tremendous learning experience</a:t>
            </a:r>
            <a:endParaRPr sz="2400"/>
          </a:p>
          <a:p>
            <a:pPr lvl="5" marL="2145631" indent="-240631">
              <a:buFontTx/>
              <a:defRPr sz="1800"/>
            </a:pPr>
            <a:r>
              <a:rPr sz="2400"/>
              <a:t>A great place to hone our skills</a:t>
            </a:r>
            <a:endParaRPr sz="2400"/>
          </a:p>
          <a:p>
            <a:pPr lvl="5" marL="2145631" indent="-240631">
              <a:buFontTx/>
              <a:defRPr sz="1800"/>
            </a:pPr>
            <a:r>
              <a:rPr sz="2400"/>
              <a:t>Humbling</a:t>
            </a:r>
            <a:endParaRPr sz="2400"/>
          </a:p>
          <a:p>
            <a:pPr lvl="5" marL="2145631" indent="-240631">
              <a:buFontTx/>
              <a:defRPr sz="1800"/>
            </a:pPr>
            <a:r>
              <a:rPr sz="2400"/>
              <a:t>Hard work</a:t>
            </a:r>
            <a:endParaRPr sz="2400"/>
          </a:p>
          <a:p>
            <a:pPr lvl="5" marL="2145631" indent="-240631">
              <a:buFontTx/>
              <a:defRPr sz="1800"/>
            </a:pPr>
            <a:r>
              <a:rPr sz="2400"/>
              <a:t>Very fun</a:t>
            </a:r>
          </a:p>
        </p:txBody>
      </p:sp>
      <p:sp>
        <p:nvSpPr>
          <p:cNvPr id="683" name="Shape 683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Final Thoughts</a:t>
            </a:r>
          </a:p>
        </p:txBody>
      </p:sp>
      <p:sp>
        <p:nvSpPr>
          <p:cNvPr id="684" name="Shape 684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85" name="Shape 685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 defTabSz="379475">
              <a:spcBef>
                <a:spcPts val="500"/>
              </a:spcBef>
              <a:buSzTx/>
              <a:buFontTx/>
              <a:buNone/>
              <a:defRPr sz="1800"/>
            </a:pPr>
            <a:r>
              <a:rPr sz="1494">
                <a:latin typeface="Arial Black"/>
                <a:ea typeface="Arial Black"/>
                <a:cs typeface="Arial Black"/>
                <a:sym typeface="Arial Black"/>
              </a:rPr>
              <a:t>Special thanks to:</a:t>
            </a:r>
            <a:endParaRPr sz="1494">
              <a:latin typeface="Arial Black"/>
              <a:ea typeface="Arial Black"/>
              <a:cs typeface="Arial Black"/>
              <a:sym typeface="Arial Black"/>
            </a:endParaRPr>
          </a:p>
          <a:p>
            <a:pPr lvl="8" marL="0" indent="1517903" defTabSz="379475">
              <a:spcBef>
                <a:spcPts val="500"/>
              </a:spcBef>
              <a:buSzTx/>
              <a:buFontTx/>
              <a:buNone/>
              <a:defRPr sz="1800"/>
            </a:pPr>
            <a:r>
              <a:rPr sz="1494">
                <a:latin typeface="Arial Black"/>
                <a:ea typeface="Arial Black"/>
                <a:cs typeface="Arial Black"/>
                <a:sym typeface="Arial Black"/>
              </a:rPr>
              <a:t>Marc Pomerantz - SIRI Mentor</a:t>
            </a:r>
            <a:endParaRPr sz="1494">
              <a:latin typeface="Arial Black"/>
              <a:ea typeface="Arial Black"/>
              <a:cs typeface="Arial Black"/>
              <a:sym typeface="Arial Black"/>
            </a:endParaRPr>
          </a:p>
          <a:p>
            <a:pPr lvl="8" marL="0" indent="1517903" defTabSz="379475">
              <a:spcBef>
                <a:spcPts val="500"/>
              </a:spcBef>
              <a:buSzTx/>
              <a:buFontTx/>
              <a:buNone/>
              <a:defRPr sz="1800"/>
            </a:pPr>
            <a:r>
              <a:rPr sz="1494">
                <a:latin typeface="Arial Black"/>
                <a:ea typeface="Arial Black"/>
                <a:cs typeface="Arial Black"/>
                <a:sym typeface="Arial Black"/>
              </a:rPr>
              <a:t>Calvin Huang - Supro Developer</a:t>
            </a:r>
            <a:endParaRPr sz="1494">
              <a:latin typeface="Arial Black"/>
              <a:ea typeface="Arial Black"/>
              <a:cs typeface="Arial Black"/>
              <a:sym typeface="Arial Black"/>
            </a:endParaRPr>
          </a:p>
          <a:p>
            <a:pPr lvl="8" marL="0" indent="1517903" defTabSz="379475">
              <a:spcBef>
                <a:spcPts val="500"/>
              </a:spcBef>
              <a:buSzTx/>
              <a:buFontTx/>
              <a:buNone/>
              <a:defRPr sz="1800"/>
            </a:pPr>
            <a:r>
              <a:rPr sz="1494">
                <a:latin typeface="Arial Black"/>
                <a:ea typeface="Arial Black"/>
                <a:cs typeface="Arial Black"/>
                <a:sym typeface="Arial Black"/>
              </a:rPr>
              <a:t>Michael Sandoval - Maritime Robotics</a:t>
            </a:r>
            <a:endParaRPr sz="1494">
              <a:latin typeface="Arial Black"/>
              <a:ea typeface="Arial Black"/>
              <a:cs typeface="Arial Black"/>
              <a:sym typeface="Arial Black"/>
            </a:endParaRPr>
          </a:p>
          <a:p>
            <a:pPr lvl="8" marL="0" indent="1517903" defTabSz="379475">
              <a:spcBef>
                <a:spcPts val="500"/>
              </a:spcBef>
              <a:buSzTx/>
              <a:buFontTx/>
              <a:buNone/>
              <a:defRPr sz="1800"/>
            </a:pPr>
            <a:r>
              <a:rPr sz="1494">
                <a:latin typeface="Arial Black"/>
                <a:ea typeface="Arial Black"/>
                <a:cs typeface="Arial Black"/>
                <a:sym typeface="Arial Black"/>
              </a:rPr>
              <a:t>Michael Wolf - Maritime Robotics</a:t>
            </a:r>
            <a:endParaRPr sz="1494">
              <a:latin typeface="Arial Black"/>
              <a:ea typeface="Arial Black"/>
              <a:cs typeface="Arial Black"/>
              <a:sym typeface="Arial Black"/>
            </a:endParaRPr>
          </a:p>
          <a:p>
            <a:pPr lvl="8" marL="0" indent="1517903" defTabSz="379475">
              <a:spcBef>
                <a:spcPts val="500"/>
              </a:spcBef>
              <a:buSzTx/>
              <a:buFontTx/>
              <a:buNone/>
              <a:defRPr sz="1800"/>
            </a:pPr>
            <a:r>
              <a:rPr sz="1494">
                <a:latin typeface="Arial Black"/>
                <a:ea typeface="Arial Black"/>
                <a:cs typeface="Arial Black"/>
                <a:sym typeface="Arial Black"/>
              </a:rPr>
              <a:t>William Adler - IT</a:t>
            </a:r>
            <a:endParaRPr sz="1494">
              <a:latin typeface="Arial Black"/>
              <a:ea typeface="Arial Black"/>
              <a:cs typeface="Arial Black"/>
              <a:sym typeface="Arial Black"/>
            </a:endParaRPr>
          </a:p>
          <a:p>
            <a:pPr lvl="8" marL="0" indent="1517903" defTabSz="379475">
              <a:spcBef>
                <a:spcPts val="500"/>
              </a:spcBef>
              <a:buSzTx/>
              <a:buFontTx/>
              <a:buNone/>
              <a:defRPr sz="1800"/>
            </a:pPr>
            <a:r>
              <a:rPr sz="1494">
                <a:latin typeface="Arial Black"/>
                <a:ea typeface="Arial Black"/>
                <a:cs typeface="Arial Black"/>
                <a:sym typeface="Arial Black"/>
              </a:rPr>
              <a:t>Roslyn Soto - SIRI Coordinator</a:t>
            </a:r>
            <a:endParaRPr sz="1494">
              <a:latin typeface="Arial Black"/>
              <a:ea typeface="Arial Black"/>
              <a:cs typeface="Arial Black"/>
              <a:sym typeface="Arial Black"/>
            </a:endParaRPr>
          </a:p>
          <a:p>
            <a:pPr lvl="8" marL="0" indent="1517903" defTabSz="379475">
              <a:spcBef>
                <a:spcPts val="500"/>
              </a:spcBef>
              <a:buSzTx/>
              <a:buFontTx/>
              <a:buNone/>
              <a:defRPr sz="1800"/>
            </a:pPr>
            <a:r>
              <a:rPr sz="1494">
                <a:latin typeface="Arial Black"/>
                <a:ea typeface="Arial Black"/>
                <a:cs typeface="Arial Black"/>
                <a:sym typeface="Arial Black"/>
              </a:rPr>
              <a:t>Eddie Gonzales - Education Office</a:t>
            </a:r>
            <a:endParaRPr sz="1494">
              <a:latin typeface="Arial Black"/>
              <a:ea typeface="Arial Black"/>
              <a:cs typeface="Arial Black"/>
              <a:sym typeface="Arial Black"/>
            </a:endParaRPr>
          </a:p>
          <a:p>
            <a:pPr lvl="8" marL="0" indent="1517903" defTabSz="379475">
              <a:spcBef>
                <a:spcPts val="500"/>
              </a:spcBef>
              <a:buSzTx/>
              <a:buFontTx/>
              <a:buNone/>
              <a:defRPr sz="1800"/>
            </a:pPr>
            <a:r>
              <a:rPr sz="1494">
                <a:latin typeface="Arial Black"/>
                <a:ea typeface="Arial Black"/>
                <a:cs typeface="Arial Black"/>
                <a:sym typeface="Arial Black"/>
              </a:rPr>
              <a:t>Jessica Parker - Education Office</a:t>
            </a:r>
            <a:endParaRPr sz="1494">
              <a:latin typeface="Arial Black"/>
              <a:ea typeface="Arial Black"/>
              <a:cs typeface="Arial Black"/>
              <a:sym typeface="Arial Black"/>
            </a:endParaRPr>
          </a:p>
          <a:p>
            <a:pPr lvl="8" marL="0" indent="1517903" defTabSz="379475">
              <a:spcBef>
                <a:spcPts val="500"/>
              </a:spcBef>
              <a:buSzTx/>
              <a:buFontTx/>
              <a:buNone/>
              <a:defRPr sz="1800"/>
            </a:pPr>
            <a:r>
              <a:rPr sz="1494">
                <a:latin typeface="Arial Black"/>
                <a:ea typeface="Arial Black"/>
                <a:cs typeface="Arial Black"/>
                <a:sym typeface="Arial Black"/>
              </a:rPr>
              <a:t>Daisy Sang - Faculty Advisor</a:t>
            </a:r>
            <a:endParaRPr sz="1494">
              <a:latin typeface="Arial Black"/>
              <a:ea typeface="Arial Black"/>
              <a:cs typeface="Arial Black"/>
              <a:sym typeface="Arial Black"/>
            </a:endParaRPr>
          </a:p>
          <a:p>
            <a:pPr lvl="4" marL="0" indent="758951" defTabSz="379475">
              <a:spcBef>
                <a:spcPts val="500"/>
              </a:spcBef>
              <a:buSzTx/>
              <a:buFontTx/>
              <a:buNone/>
              <a:defRPr sz="1800"/>
            </a:pPr>
            <a:r>
              <a:rPr sz="1494">
                <a:latin typeface="Arial Black"/>
                <a:ea typeface="Arial Black"/>
                <a:cs typeface="Arial Black"/>
                <a:sym typeface="Arial Black"/>
              </a:rPr>
              <a:t>And all the wonderful people at JPL. You are all awesome!</a:t>
            </a:r>
          </a:p>
        </p:txBody>
      </p:sp>
      <p:sp>
        <p:nvSpPr>
          <p:cNvPr id="688" name="Shape 688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C10F1D"/>
                </a:solidFill>
              </a:rPr>
              <a:t>Acknowledgements</a:t>
            </a:r>
          </a:p>
        </p:txBody>
      </p:sp>
      <p:sp>
        <p:nvSpPr>
          <p:cNvPr id="689" name="Shape 689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690" name="Shape 690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type="body" idx="1"/>
          </p:nvPr>
        </p:nvSpPr>
        <p:spPr>
          <a:xfrm>
            <a:off x="341087" y="861060"/>
            <a:ext cx="8364764" cy="385858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2400"/>
              <a:t>Help with testing and research of                          autonomous boats</a:t>
            </a:r>
          </a:p>
          <a:p>
            <a:pPr lvl="0">
              <a:defRPr sz="1800"/>
            </a:pPr>
            <a:r>
              <a:rPr sz="2400"/>
              <a:t>Create an intuitive user interface                                         where testers can easily manage                                            processes on each boat</a:t>
            </a:r>
          </a:p>
          <a:p>
            <a:pPr lvl="0">
              <a:defRPr sz="1800"/>
            </a:pPr>
            <a:r>
              <a:rPr sz="2400"/>
              <a:t>Design our module so that our code                                    can easily be used for other projects                                        involving autonomous vehicle swarms</a:t>
            </a:r>
          </a:p>
        </p:txBody>
      </p:sp>
      <p:sp>
        <p:nvSpPr>
          <p:cNvPr id="517" name="Shape 517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Objective</a:t>
            </a:r>
          </a:p>
        </p:txBody>
      </p:sp>
      <p:sp>
        <p:nvSpPr>
          <p:cNvPr id="518" name="Shape 518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19" name="Shape 519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pic>
        <p:nvPicPr>
          <p:cNvPr id="520" name="image4.png" descr="supr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0725" y="714119"/>
            <a:ext cx="2905125" cy="1771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type="body" idx="1"/>
          </p:nvPr>
        </p:nvSpPr>
        <p:spPr>
          <a:xfrm>
            <a:off x="341087" y="861060"/>
            <a:ext cx="8364764" cy="385858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2400"/>
              <a:t>Python </a:t>
            </a:r>
          </a:p>
          <a:p>
            <a:pPr lvl="0">
              <a:defRPr sz="1800"/>
            </a:pPr>
            <a:r>
              <a:rPr sz="2400"/>
              <a:t>Angular</a:t>
            </a:r>
          </a:p>
        </p:txBody>
      </p:sp>
      <p:sp>
        <p:nvSpPr>
          <p:cNvPr id="523" name="Shape 523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Our approach</a:t>
            </a:r>
          </a:p>
        </p:txBody>
      </p:sp>
      <p:sp>
        <p:nvSpPr>
          <p:cNvPr id="524" name="Shape 524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25" name="Shape 525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type="body" idx="1"/>
          </p:nvPr>
        </p:nvSpPr>
        <p:spPr>
          <a:xfrm>
            <a:off x="389618" y="1169894"/>
            <a:ext cx="8364764" cy="3241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466724" indent="-466724">
              <a:spcBef>
                <a:spcPts val="600"/>
              </a:spcBef>
              <a:defRPr sz="1800"/>
            </a:pPr>
            <a:r>
              <a:rPr sz="2800"/>
              <a:t>Supervisor</a:t>
            </a:r>
            <a:endParaRPr sz="2800"/>
          </a:p>
          <a:p>
            <a:pPr lvl="0" marL="466724" indent="-466724">
              <a:spcBef>
                <a:spcPts val="600"/>
              </a:spcBef>
              <a:defRPr sz="1800"/>
            </a:pPr>
            <a:r>
              <a:rPr sz="2800"/>
              <a:t>WebSockets</a:t>
            </a:r>
          </a:p>
          <a:p>
            <a:pPr lvl="0" marL="466724" indent="-466724">
              <a:spcBef>
                <a:spcPts val="600"/>
              </a:spcBef>
              <a:defRPr sz="1800"/>
            </a:pPr>
            <a:r>
              <a:rPr sz="2800"/>
              <a:t>Multithreaded                                          Programming</a:t>
            </a:r>
          </a:p>
          <a:p>
            <a:pPr lvl="0" marL="466724" indent="-466724">
              <a:spcBef>
                <a:spcPts val="600"/>
              </a:spcBef>
              <a:defRPr sz="1800"/>
            </a:pPr>
            <a:r>
              <a:rPr sz="2800"/>
              <a:t>Queues</a:t>
            </a:r>
          </a:p>
          <a:p>
            <a:pPr lvl="0" marL="466724" indent="-466724">
              <a:spcBef>
                <a:spcPts val="600"/>
              </a:spcBef>
              <a:defRPr sz="1800"/>
            </a:pPr>
            <a:r>
              <a:rPr sz="2800"/>
              <a:t>JSON</a:t>
            </a:r>
          </a:p>
        </p:txBody>
      </p:sp>
      <p:sp>
        <p:nvSpPr>
          <p:cNvPr id="528" name="Shape 528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C10F1D"/>
                </a:solidFill>
              </a:rPr>
              <a:t>Early Development / Initial Research</a:t>
            </a:r>
          </a:p>
        </p:txBody>
      </p:sp>
      <p:sp>
        <p:nvSpPr>
          <p:cNvPr id="529" name="Shape 529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530" name="Shape 530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type="body" idx="1"/>
          </p:nvPr>
        </p:nvSpPr>
        <p:spPr>
          <a:xfrm>
            <a:off x="328387" y="780039"/>
            <a:ext cx="3302452" cy="358342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180472" indent="-180472">
              <a:buSzPct val="100000"/>
              <a:buChar char="•"/>
            </a:pPr>
            <a:r>
              <a:t>Supervisor is an open-source process management software that runs as a daemon.</a:t>
            </a:r>
          </a:p>
          <a:p>
            <a:pPr lvl="0" marL="180472" indent="-180472">
              <a:buSzPct val="100000"/>
              <a:buChar char="•"/>
            </a:pPr>
            <a:r>
              <a:t>Maritime robotics is using Supervisor to manage their autonomous boats.</a:t>
            </a:r>
          </a:p>
          <a:p>
            <a:pPr lvl="0" marL="180472" indent="-180472">
              <a:buSzPct val="100000"/>
              <a:buChar char="•"/>
            </a:pPr>
            <a:r>
              <a:t>Supervisor has an API.</a:t>
            </a:r>
          </a:p>
          <a:p>
            <a:pPr lvl="0" marL="180472" indent="-180472">
              <a:buSzPct val="100000"/>
              <a:buChar char="•"/>
            </a:pPr>
            <a:r>
              <a:t>Supervisor has a UI but it is limited to displaying one instance of supervisor.</a:t>
            </a:r>
          </a:p>
        </p:txBody>
      </p:sp>
      <p:sp>
        <p:nvSpPr>
          <p:cNvPr id="533" name="Shape 533"/>
          <p:cNvSpPr/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/>
            </a:pPr>
            <a:r>
              <a:rPr b="1" sz="2400"/>
              <a:t>Supervisor</a:t>
            </a:r>
          </a:p>
        </p:txBody>
      </p:sp>
      <p:sp>
        <p:nvSpPr>
          <p:cNvPr id="534" name="Shape 534"/>
          <p:cNvSpPr/>
          <p:nvPr>
            <p:ph type="sldNum" sz="quarter" idx="2"/>
          </p:nvPr>
        </p:nvSpPr>
        <p:spPr>
          <a:xfrm>
            <a:off x="6553200" y="4846344"/>
            <a:ext cx="2053883" cy="17743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700">
                <a:solidFill>
                  <a:srgbClr val="808080"/>
                </a:solidFill>
              </a:rPr>
            </a:fld>
          </a:p>
        </p:txBody>
      </p:sp>
      <p:pic>
        <p:nvPicPr>
          <p:cNvPr id="535" name="image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6342" y="2161436"/>
            <a:ext cx="5219703" cy="21748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type="body" idx="1"/>
          </p:nvPr>
        </p:nvSpPr>
        <p:spPr>
          <a:xfrm>
            <a:off x="341087" y="861060"/>
            <a:ext cx="8364764" cy="385858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spcBef>
                <a:spcPts val="500"/>
              </a:spcBef>
              <a:defRPr sz="1800"/>
            </a:pPr>
            <a:r>
              <a:rPr sz="2400"/>
              <a:t>WebSockets make it possible to open an interactive session between the user’s browser and a server.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With WebSockets you can send messages to a server and receive event driven responses</a:t>
            </a:r>
            <a:r>
              <a:rPr sz="2400"/>
              <a:t>.</a:t>
            </a:r>
            <a:endParaRPr sz="2400"/>
          </a:p>
          <a:p>
            <a:pPr lvl="0">
              <a:spcBef>
                <a:spcPts val="500"/>
              </a:spcBef>
              <a:defRPr sz="1800"/>
            </a:pPr>
            <a:r>
              <a:rPr sz="2400"/>
              <a:t>We use a WebSocket to connect the Supro backend with web clients opened by users. </a:t>
            </a:r>
          </a:p>
          <a:p>
            <a:pPr lvl="0">
              <a:spcBef>
                <a:spcPts val="500"/>
              </a:spcBef>
              <a:defRPr sz="1800"/>
            </a:pPr>
            <a:r>
              <a:rPr sz="2400"/>
              <a:t>Once a WebSocket connection is established, messages can be sent from the UI to the backend and vice versa.</a:t>
            </a:r>
          </a:p>
        </p:txBody>
      </p:sp>
      <p:sp>
        <p:nvSpPr>
          <p:cNvPr id="538" name="Shape 538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WebSocket</a:t>
            </a:r>
          </a:p>
        </p:txBody>
      </p:sp>
      <p:sp>
        <p:nvSpPr>
          <p:cNvPr id="539" name="Shape 539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40" name="Shape 540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type="body" idx="1"/>
          </p:nvPr>
        </p:nvSpPr>
        <p:spPr>
          <a:xfrm>
            <a:off x="389618" y="879981"/>
            <a:ext cx="6620782" cy="375189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57175" indent="-257175">
              <a:defRPr sz="1800"/>
            </a:pPr>
            <a:r>
              <a:rPr sz="2400"/>
              <a:t>SockJS-tornado is a Python server for WebSocket emulation.</a:t>
            </a:r>
            <a:endParaRPr sz="2400"/>
          </a:p>
          <a:p>
            <a:pPr lvl="0" marL="257175" indent="-257175">
              <a:defRPr sz="1800"/>
            </a:pPr>
            <a:r>
              <a:rPr sz="2400"/>
              <a:t>Callbacks:</a:t>
            </a:r>
            <a:endParaRPr sz="2400"/>
          </a:p>
          <a:p>
            <a:pPr lvl="1" marL="661306" indent="-204106">
              <a:buFont typeface="Wingdings"/>
              <a:buChar char="➢"/>
              <a:defRPr sz="1800"/>
            </a:pPr>
            <a:r>
              <a:rPr b="1" sz="2000"/>
              <a:t>on_open</a:t>
            </a:r>
            <a:r>
              <a:rPr sz="2000"/>
              <a:t> – Starts a new session with a web client and swarm_model is sent to the UI.</a:t>
            </a:r>
            <a:endParaRPr sz="2000"/>
          </a:p>
          <a:p>
            <a:pPr lvl="1" marL="661306" indent="-204106">
              <a:buFont typeface="Wingdings"/>
              <a:buChar char="➢"/>
              <a:defRPr sz="1800"/>
            </a:pPr>
            <a:r>
              <a:rPr b="1" sz="2000"/>
              <a:t>on_message – </a:t>
            </a:r>
            <a:r>
              <a:rPr sz="2000"/>
              <a:t>Receives a message from the UI and adds it to a queue to send to the backend.</a:t>
            </a:r>
            <a:endParaRPr sz="2000"/>
          </a:p>
          <a:p>
            <a:pPr lvl="1" marL="661306" indent="-204106">
              <a:buFont typeface="Wingdings"/>
              <a:buChar char="➢"/>
              <a:defRPr sz="1800"/>
            </a:pPr>
            <a:r>
              <a:rPr b="1" sz="2000"/>
              <a:t>on_close – </a:t>
            </a:r>
            <a:r>
              <a:rPr sz="2000"/>
              <a:t>Ends a session with a  web client. </a:t>
            </a:r>
          </a:p>
        </p:txBody>
      </p:sp>
      <p:sp>
        <p:nvSpPr>
          <p:cNvPr id="543" name="Shape 543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196595">
              <a:defRPr sz="2500"/>
            </a:lvl1pPr>
          </a:lstStyle>
          <a:p>
            <a:pPr lvl="0">
              <a:defRPr b="0" sz="1800"/>
            </a:pPr>
            <a:r>
              <a:rPr b="1" sz="2500"/>
              <a:t>SockJS</a:t>
            </a:r>
          </a:p>
        </p:txBody>
      </p:sp>
      <p:sp>
        <p:nvSpPr>
          <p:cNvPr id="544" name="Shape 544"/>
          <p:cNvSpPr/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545" name="Shape 545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546" name="image10.png"/>
          <p:cNvPicPr/>
          <p:nvPr/>
        </p:nvPicPr>
        <p:blipFill>
          <a:blip r:embed="rId2">
            <a:extLst/>
          </a:blip>
          <a:srcRect l="0" t="0" r="4444" b="1975"/>
          <a:stretch>
            <a:fillRect/>
          </a:stretch>
        </p:blipFill>
        <p:spPr>
          <a:xfrm>
            <a:off x="7086599" y="742949"/>
            <a:ext cx="1674644" cy="17179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8F8F8F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2373B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2373B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8F8F8F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2373B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2373B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